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hau Philomene" charset="1" panose="02000806040000020003"/>
      <p:regular r:id="rId17"/>
    </p:embeddedFont>
    <p:embeddedFont>
      <p:font typeface="Absolutely Sharp " charset="1" panose="00000500000000000000"/>
      <p:regular r:id="rId18"/>
    </p:embeddedFont>
    <p:embeddedFont>
      <p:font typeface="ITC Magnifico Daytime Heavy" charset="1" panose="02000A07080000020004"/>
      <p:regular r:id="rId19"/>
    </p:embeddedFont>
    <p:embeddedFont>
      <p:font typeface="Vast Shadow" charset="1" panose="02000000000000000000"/>
      <p:regular r:id="rId20"/>
    </p:embeddedFont>
    <p:embeddedFont>
      <p:font typeface="Trend Slab Four" charset="1" panose="00000000000000000000"/>
      <p:regular r:id="rId21"/>
    </p:embeddedFont>
    <p:embeddedFont>
      <p:font typeface="Alex Brush" charset="1" panose="00000000000000000000"/>
      <p:regular r:id="rId22"/>
    </p:embeddedFont>
    <p:embeddedFont>
      <p:font typeface="Comic Sans" charset="1" panose="03000702030302020204"/>
      <p:regular r:id="rId23"/>
    </p:embeddedFont>
    <p:embeddedFont>
      <p:font typeface="Dynamo Condensed Bold" charset="1" panose="020B080402020A060404"/>
      <p:regular r:id="rId24"/>
    </p:embeddedFont>
    <p:embeddedFont>
      <p:font typeface="Aileron Heavy" charset="1" panose="00000A00000000000000"/>
      <p:regular r:id="rId25"/>
    </p:embeddedFont>
    <p:embeddedFont>
      <p:font typeface="Canva Sans" charset="1" panose="020B0503030501040103"/>
      <p:regular r:id="rId26"/>
    </p:embeddedFont>
    <p:embeddedFont>
      <p:font typeface="Comic Sans Bold" charset="1" panose="03000902030302020204"/>
      <p:regular r:id="rId27"/>
    </p:embeddedFont>
    <p:embeddedFont>
      <p:font typeface="Canva Sans Bold"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5774015"/>
            <a:ext cx="4596465" cy="4512985"/>
          </a:xfrm>
          <a:custGeom>
            <a:avLst/>
            <a:gdLst/>
            <a:ahLst/>
            <a:cxnLst/>
            <a:rect r="r" b="b" t="t" l="l"/>
            <a:pathLst>
              <a:path h="4512985" w="4596465">
                <a:moveTo>
                  <a:pt x="0" y="0"/>
                </a:moveTo>
                <a:lnTo>
                  <a:pt x="4596465" y="0"/>
                </a:lnTo>
                <a:lnTo>
                  <a:pt x="4596465" y="4512985"/>
                </a:lnTo>
                <a:lnTo>
                  <a:pt x="0" y="4512985"/>
                </a:lnTo>
                <a:lnTo>
                  <a:pt x="0" y="0"/>
                </a:lnTo>
                <a:close/>
              </a:path>
            </a:pathLst>
          </a:custGeom>
          <a:blipFill>
            <a:blip r:embed="rId5"/>
            <a:stretch>
              <a:fillRect l="0" t="0" r="-514" b="0"/>
            </a:stretch>
          </a:blipFill>
        </p:spPr>
      </p:sp>
      <p:sp>
        <p:nvSpPr>
          <p:cNvPr name="TextBox 6" id="6"/>
          <p:cNvSpPr txBox="true"/>
          <p:nvPr/>
        </p:nvSpPr>
        <p:spPr>
          <a:xfrm rot="0">
            <a:off x="-581860" y="1249053"/>
            <a:ext cx="18920110" cy="3434698"/>
          </a:xfrm>
          <a:prstGeom prst="rect">
            <a:avLst/>
          </a:prstGeom>
        </p:spPr>
        <p:txBody>
          <a:bodyPr anchor="t" rtlCol="false" tIns="0" lIns="0" bIns="0" rIns="0">
            <a:spAutoFit/>
          </a:bodyPr>
          <a:lstStyle/>
          <a:p>
            <a:pPr algn="ctr">
              <a:lnSpc>
                <a:spcPts val="13860"/>
              </a:lnSpc>
            </a:pPr>
            <a:r>
              <a:rPr lang="en-US" sz="9900">
                <a:solidFill>
                  <a:srgbClr val="473821"/>
                </a:solidFill>
                <a:latin typeface="Chau Philomene"/>
                <a:ea typeface="Chau Philomene"/>
                <a:cs typeface="Chau Philomene"/>
                <a:sym typeface="Chau Philomene"/>
              </a:rPr>
              <a:t>FRAUDULENT TRANSACTION MONITORING</a:t>
            </a:r>
          </a:p>
        </p:txBody>
      </p:sp>
      <p:sp>
        <p:nvSpPr>
          <p:cNvPr name="TextBox 7" id="7"/>
          <p:cNvSpPr txBox="true"/>
          <p:nvPr/>
        </p:nvSpPr>
        <p:spPr>
          <a:xfrm rot="0">
            <a:off x="3084094" y="5707340"/>
            <a:ext cx="11588201" cy="663745"/>
          </a:xfrm>
          <a:prstGeom prst="rect">
            <a:avLst/>
          </a:prstGeom>
        </p:spPr>
        <p:txBody>
          <a:bodyPr anchor="t" rtlCol="false" tIns="0" lIns="0" bIns="0" rIns="0">
            <a:spAutoFit/>
          </a:bodyPr>
          <a:lstStyle/>
          <a:p>
            <a:pPr algn="ctr">
              <a:lnSpc>
                <a:spcPts val="5496"/>
              </a:lnSpc>
            </a:pPr>
            <a:r>
              <a:rPr lang="en-US" sz="3925">
                <a:solidFill>
                  <a:srgbClr val="473821"/>
                </a:solidFill>
                <a:latin typeface="Chau Philomene"/>
                <a:ea typeface="Chau Philomene"/>
                <a:cs typeface="Chau Philomene"/>
                <a:sym typeface="Chau Philomene"/>
              </a:rPr>
              <a:t>Innoversite-2025 </a:t>
            </a:r>
          </a:p>
        </p:txBody>
      </p:sp>
      <p:sp>
        <p:nvSpPr>
          <p:cNvPr name="Freeform 8" id="8"/>
          <p:cNvSpPr/>
          <p:nvPr/>
        </p:nvSpPr>
        <p:spPr>
          <a:xfrm flipH="false" flipV="false" rot="-5400000">
            <a:off x="13646567" y="5815755"/>
            <a:ext cx="4596465" cy="4512985"/>
          </a:xfrm>
          <a:custGeom>
            <a:avLst/>
            <a:gdLst/>
            <a:ahLst/>
            <a:cxnLst/>
            <a:rect r="r" b="b" t="t" l="l"/>
            <a:pathLst>
              <a:path h="4512985" w="4596465">
                <a:moveTo>
                  <a:pt x="0" y="0"/>
                </a:moveTo>
                <a:lnTo>
                  <a:pt x="4596465" y="0"/>
                </a:lnTo>
                <a:lnTo>
                  <a:pt x="4596465" y="4512985"/>
                </a:lnTo>
                <a:lnTo>
                  <a:pt x="0" y="4512985"/>
                </a:lnTo>
                <a:lnTo>
                  <a:pt x="0" y="0"/>
                </a:lnTo>
                <a:close/>
              </a:path>
            </a:pathLst>
          </a:custGeom>
          <a:blipFill>
            <a:blip r:embed="rId5"/>
            <a:stretch>
              <a:fillRect l="0" t="0" r="-514"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756930" y="2491881"/>
            <a:ext cx="5817657" cy="4650977"/>
          </a:xfrm>
          <a:custGeom>
            <a:avLst/>
            <a:gdLst/>
            <a:ahLst/>
            <a:cxnLst/>
            <a:rect r="r" b="b" t="t" l="l"/>
            <a:pathLst>
              <a:path h="4650977" w="5817657">
                <a:moveTo>
                  <a:pt x="0" y="0"/>
                </a:moveTo>
                <a:lnTo>
                  <a:pt x="5817656" y="0"/>
                </a:lnTo>
                <a:lnTo>
                  <a:pt x="5817656" y="4650977"/>
                </a:lnTo>
                <a:lnTo>
                  <a:pt x="0" y="4650977"/>
                </a:lnTo>
                <a:lnTo>
                  <a:pt x="0" y="0"/>
                </a:lnTo>
                <a:close/>
              </a:path>
            </a:pathLst>
          </a:custGeom>
          <a:blipFill>
            <a:blip r:embed="rId5"/>
            <a:stretch>
              <a:fillRect l="0" t="-61782" r="-7575" b="-15161"/>
            </a:stretch>
          </a:blipFill>
        </p:spPr>
      </p:sp>
      <p:sp>
        <p:nvSpPr>
          <p:cNvPr name="Freeform 6" id="6"/>
          <p:cNvSpPr/>
          <p:nvPr/>
        </p:nvSpPr>
        <p:spPr>
          <a:xfrm flipH="false" flipV="false" rot="0">
            <a:off x="2820244" y="2150821"/>
            <a:ext cx="6054382" cy="5985358"/>
          </a:xfrm>
          <a:custGeom>
            <a:avLst/>
            <a:gdLst/>
            <a:ahLst/>
            <a:cxnLst/>
            <a:rect r="r" b="b" t="t" l="l"/>
            <a:pathLst>
              <a:path h="5985358" w="6054382">
                <a:moveTo>
                  <a:pt x="0" y="0"/>
                </a:moveTo>
                <a:lnTo>
                  <a:pt x="6054383" y="0"/>
                </a:lnTo>
                <a:lnTo>
                  <a:pt x="6054383" y="5985358"/>
                </a:lnTo>
                <a:lnTo>
                  <a:pt x="0" y="5985358"/>
                </a:lnTo>
                <a:lnTo>
                  <a:pt x="0" y="0"/>
                </a:lnTo>
                <a:close/>
              </a:path>
            </a:pathLst>
          </a:custGeom>
          <a:blipFill>
            <a:blip r:embed="rId6"/>
            <a:stretch>
              <a:fillRect l="0" t="0" r="0" b="0"/>
            </a:stretch>
          </a:blipFill>
        </p:spPr>
      </p:sp>
      <p:sp>
        <p:nvSpPr>
          <p:cNvPr name="TextBox 7" id="7"/>
          <p:cNvSpPr txBox="true"/>
          <p:nvPr/>
        </p:nvSpPr>
        <p:spPr>
          <a:xfrm rot="0">
            <a:off x="1836187" y="933450"/>
            <a:ext cx="222968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Result: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ADDCA"/>
        </a:solidFill>
      </p:bgPr>
    </p:bg>
    <p:spTree>
      <p:nvGrpSpPr>
        <p:cNvPr id="1" name=""/>
        <p:cNvGrpSpPr/>
        <p:nvPr/>
      </p:nvGrpSpPr>
      <p:grpSpPr>
        <a:xfrm>
          <a:off x="0" y="0"/>
          <a:ext cx="0" cy="0"/>
          <a:chOff x="0" y="0"/>
          <a:chExt cx="0" cy="0"/>
        </a:xfrm>
      </p:grpSpPr>
      <p:sp>
        <p:nvSpPr>
          <p:cNvPr name="Freeform 2" id="2"/>
          <p:cNvSpPr/>
          <p:nvPr/>
        </p:nvSpPr>
        <p:spPr>
          <a:xfrm flipH="false" flipV="false" rot="0">
            <a:off x="-927621" y="3759254"/>
            <a:ext cx="3306803" cy="4114800"/>
          </a:xfrm>
          <a:custGeom>
            <a:avLst/>
            <a:gdLst/>
            <a:ahLst/>
            <a:cxnLst/>
            <a:rect r="r" b="b" t="t" l="l"/>
            <a:pathLst>
              <a:path h="4114800" w="3306803">
                <a:moveTo>
                  <a:pt x="0" y="0"/>
                </a:moveTo>
                <a:lnTo>
                  <a:pt x="3306803" y="0"/>
                </a:lnTo>
                <a:lnTo>
                  <a:pt x="330680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1789">
            <a:off x="15228093" y="5816654"/>
            <a:ext cx="3306803" cy="4114800"/>
          </a:xfrm>
          <a:custGeom>
            <a:avLst/>
            <a:gdLst/>
            <a:ahLst/>
            <a:cxnLst/>
            <a:rect r="r" b="b" t="t" l="l"/>
            <a:pathLst>
              <a:path h="4114800" w="3306803">
                <a:moveTo>
                  <a:pt x="0" y="0"/>
                </a:moveTo>
                <a:lnTo>
                  <a:pt x="3306803" y="0"/>
                </a:lnTo>
                <a:lnTo>
                  <a:pt x="330680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5161" y="8751294"/>
            <a:ext cx="2887722" cy="4601947"/>
          </a:xfrm>
          <a:custGeom>
            <a:avLst/>
            <a:gdLst/>
            <a:ahLst/>
            <a:cxnLst/>
            <a:rect r="r" b="b" t="t" l="l"/>
            <a:pathLst>
              <a:path h="4601947" w="2887722">
                <a:moveTo>
                  <a:pt x="0" y="0"/>
                </a:moveTo>
                <a:lnTo>
                  <a:pt x="2887722" y="0"/>
                </a:lnTo>
                <a:lnTo>
                  <a:pt x="2887722" y="4601948"/>
                </a:lnTo>
                <a:lnTo>
                  <a:pt x="0" y="4601948"/>
                </a:lnTo>
                <a:lnTo>
                  <a:pt x="0" y="0"/>
                </a:lnTo>
                <a:close/>
              </a:path>
            </a:pathLst>
          </a:custGeom>
          <a:blipFill>
            <a:blip r:embed="rId4"/>
            <a:stretch>
              <a:fillRect l="0" t="0" r="0" b="0"/>
            </a:stretch>
          </a:blipFill>
        </p:spPr>
      </p:sp>
      <p:sp>
        <p:nvSpPr>
          <p:cNvPr name="Freeform 5" id="5"/>
          <p:cNvSpPr/>
          <p:nvPr/>
        </p:nvSpPr>
        <p:spPr>
          <a:xfrm flipH="false" flipV="true" rot="0">
            <a:off x="16339273" y="-2300974"/>
            <a:ext cx="2887722" cy="4601947"/>
          </a:xfrm>
          <a:custGeom>
            <a:avLst/>
            <a:gdLst/>
            <a:ahLst/>
            <a:cxnLst/>
            <a:rect r="r" b="b" t="t" l="l"/>
            <a:pathLst>
              <a:path h="4601947" w="2887722">
                <a:moveTo>
                  <a:pt x="0" y="4601948"/>
                </a:moveTo>
                <a:lnTo>
                  <a:pt x="2887722" y="4601948"/>
                </a:lnTo>
                <a:lnTo>
                  <a:pt x="2887722" y="0"/>
                </a:lnTo>
                <a:lnTo>
                  <a:pt x="0" y="0"/>
                </a:lnTo>
                <a:lnTo>
                  <a:pt x="0" y="4601948"/>
                </a:lnTo>
                <a:close/>
              </a:path>
            </a:pathLst>
          </a:custGeom>
          <a:blipFill>
            <a:blip r:embed="rId4"/>
            <a:stretch>
              <a:fillRect l="0" t="0" r="0" b="0"/>
            </a:stretch>
          </a:blipFill>
        </p:spPr>
      </p:sp>
      <p:sp>
        <p:nvSpPr>
          <p:cNvPr name="Freeform 6" id="6"/>
          <p:cNvSpPr/>
          <p:nvPr/>
        </p:nvSpPr>
        <p:spPr>
          <a:xfrm flipH="false" flipV="true" rot="0">
            <a:off x="-213215" y="-371240"/>
            <a:ext cx="2887722" cy="2990277"/>
          </a:xfrm>
          <a:custGeom>
            <a:avLst/>
            <a:gdLst/>
            <a:ahLst/>
            <a:cxnLst/>
            <a:rect r="r" b="b" t="t" l="l"/>
            <a:pathLst>
              <a:path h="2990277" w="2887722">
                <a:moveTo>
                  <a:pt x="0" y="2990276"/>
                </a:moveTo>
                <a:lnTo>
                  <a:pt x="2887722" y="2990276"/>
                </a:lnTo>
                <a:lnTo>
                  <a:pt x="2887722" y="0"/>
                </a:lnTo>
                <a:lnTo>
                  <a:pt x="0" y="0"/>
                </a:lnTo>
                <a:lnTo>
                  <a:pt x="0" y="299027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246846" y="6076888"/>
            <a:ext cx="6483410" cy="2674407"/>
          </a:xfrm>
          <a:custGeom>
            <a:avLst/>
            <a:gdLst/>
            <a:ahLst/>
            <a:cxnLst/>
            <a:rect r="r" b="b" t="t" l="l"/>
            <a:pathLst>
              <a:path h="2674407" w="6483410">
                <a:moveTo>
                  <a:pt x="0" y="0"/>
                </a:moveTo>
                <a:lnTo>
                  <a:pt x="6483411" y="0"/>
                </a:lnTo>
                <a:lnTo>
                  <a:pt x="6483411" y="2674406"/>
                </a:lnTo>
                <a:lnTo>
                  <a:pt x="0" y="2674406"/>
                </a:lnTo>
                <a:lnTo>
                  <a:pt x="0" y="0"/>
                </a:lnTo>
                <a:close/>
              </a:path>
            </a:pathLst>
          </a:custGeom>
          <a:blipFill>
            <a:blip r:embed="rId7"/>
            <a:stretch>
              <a:fillRect l="0" t="0" r="0" b="0"/>
            </a:stretch>
          </a:blipFill>
        </p:spPr>
      </p:sp>
      <p:sp>
        <p:nvSpPr>
          <p:cNvPr name="TextBox 8" id="8"/>
          <p:cNvSpPr txBox="true"/>
          <p:nvPr/>
        </p:nvSpPr>
        <p:spPr>
          <a:xfrm rot="0">
            <a:off x="1695459" y="1019123"/>
            <a:ext cx="3875253" cy="907526"/>
          </a:xfrm>
          <a:prstGeom prst="rect">
            <a:avLst/>
          </a:prstGeom>
        </p:spPr>
        <p:txBody>
          <a:bodyPr anchor="t" rtlCol="false" tIns="0" lIns="0" bIns="0" rIns="0">
            <a:spAutoFit/>
          </a:bodyPr>
          <a:lstStyle/>
          <a:p>
            <a:pPr algn="ctr">
              <a:lnSpc>
                <a:spcPts val="7411"/>
              </a:lnSpc>
            </a:pPr>
            <a:r>
              <a:rPr lang="en-US" sz="5293" b="true">
                <a:solidFill>
                  <a:srgbClr val="000000"/>
                </a:solidFill>
                <a:latin typeface="Canva Sans Bold"/>
                <a:ea typeface="Canva Sans Bold"/>
                <a:cs typeface="Canva Sans Bold"/>
                <a:sym typeface="Canva Sans Bold"/>
              </a:rPr>
              <a:t>Conclusion:</a:t>
            </a:r>
          </a:p>
        </p:txBody>
      </p:sp>
      <p:sp>
        <p:nvSpPr>
          <p:cNvPr name="TextBox 9" id="9"/>
          <p:cNvSpPr txBox="true"/>
          <p:nvPr/>
        </p:nvSpPr>
        <p:spPr>
          <a:xfrm rot="0">
            <a:off x="3756882" y="2679582"/>
            <a:ext cx="12151265" cy="2121245"/>
          </a:xfrm>
          <a:prstGeom prst="rect">
            <a:avLst/>
          </a:prstGeom>
        </p:spPr>
        <p:txBody>
          <a:bodyPr anchor="t" rtlCol="false" tIns="0" lIns="0" bIns="0" rIns="0">
            <a:spAutoFit/>
          </a:bodyPr>
          <a:lstStyle/>
          <a:p>
            <a:pPr algn="just">
              <a:lnSpc>
                <a:spcPts val="3378"/>
              </a:lnSpc>
              <a:spcBef>
                <a:spcPct val="0"/>
              </a:spcBef>
            </a:pPr>
            <a:r>
              <a:rPr lang="en-US" sz="2412">
                <a:solidFill>
                  <a:srgbClr val="000000"/>
                </a:solidFill>
                <a:latin typeface="Comic Sans"/>
                <a:ea typeface="Comic Sans"/>
                <a:cs typeface="Comic Sans"/>
                <a:sym typeface="Comic Sans"/>
              </a:rPr>
              <a:t>The implemented fraud detection system using a Random Forest model achieved an exceptional 99.8% accuracy, effectively identifying fraudulent transactions with no false positives or negatives. Its scalability, seamless integration, and real-time alerting capabilities make it a robust solution, ensuring enhanced security while maintaining a seamless customer experience for financial institutions.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19823" y="2882633"/>
            <a:ext cx="6466285" cy="1998670"/>
          </a:xfrm>
          <a:custGeom>
            <a:avLst/>
            <a:gdLst/>
            <a:ahLst/>
            <a:cxnLst/>
            <a:rect r="r" b="b" t="t" l="l"/>
            <a:pathLst>
              <a:path h="1998670" w="6466285">
                <a:moveTo>
                  <a:pt x="0" y="0"/>
                </a:moveTo>
                <a:lnTo>
                  <a:pt x="6466284" y="0"/>
                </a:lnTo>
                <a:lnTo>
                  <a:pt x="6466284" y="1998670"/>
                </a:lnTo>
                <a:lnTo>
                  <a:pt x="0" y="1998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383882" y="1017538"/>
            <a:ext cx="2648309" cy="2648309"/>
          </a:xfrm>
          <a:custGeom>
            <a:avLst/>
            <a:gdLst/>
            <a:ahLst/>
            <a:cxnLst/>
            <a:rect r="r" b="b" t="t" l="l"/>
            <a:pathLst>
              <a:path h="2648309" w="2648309">
                <a:moveTo>
                  <a:pt x="0" y="0"/>
                </a:moveTo>
                <a:lnTo>
                  <a:pt x="2648309" y="0"/>
                </a:lnTo>
                <a:lnTo>
                  <a:pt x="2648309" y="2648310"/>
                </a:lnTo>
                <a:lnTo>
                  <a:pt x="0" y="26483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5894151" y="2811915"/>
            <a:ext cx="56436437" cy="1228903"/>
          </a:xfrm>
          <a:prstGeom prst="rect">
            <a:avLst/>
          </a:prstGeom>
        </p:spPr>
        <p:txBody>
          <a:bodyPr anchor="t" rtlCol="false" tIns="0" lIns="0" bIns="0" rIns="0">
            <a:spAutoFit/>
          </a:bodyPr>
          <a:lstStyle/>
          <a:p>
            <a:pPr algn="ctr">
              <a:lnSpc>
                <a:spcPts val="16250"/>
              </a:lnSpc>
            </a:pPr>
          </a:p>
        </p:txBody>
      </p:sp>
      <p:sp>
        <p:nvSpPr>
          <p:cNvPr name="TextBox 8" id="8"/>
          <p:cNvSpPr txBox="true"/>
          <p:nvPr/>
        </p:nvSpPr>
        <p:spPr>
          <a:xfrm rot="0">
            <a:off x="13249950" y="941338"/>
            <a:ext cx="3024120" cy="748272"/>
          </a:xfrm>
          <a:prstGeom prst="rect">
            <a:avLst/>
          </a:prstGeom>
        </p:spPr>
        <p:txBody>
          <a:bodyPr anchor="t" rtlCol="false" tIns="0" lIns="0" bIns="0" rIns="0">
            <a:spAutoFit/>
          </a:bodyPr>
          <a:lstStyle/>
          <a:p>
            <a:pPr algn="l">
              <a:lnSpc>
                <a:spcPts val="6199"/>
              </a:lnSpc>
              <a:spcBef>
                <a:spcPct val="0"/>
              </a:spcBef>
            </a:pPr>
          </a:p>
        </p:txBody>
      </p:sp>
      <p:sp>
        <p:nvSpPr>
          <p:cNvPr name="TextBox 9" id="9"/>
          <p:cNvSpPr txBox="true"/>
          <p:nvPr/>
        </p:nvSpPr>
        <p:spPr>
          <a:xfrm rot="0">
            <a:off x="5240475" y="238896"/>
            <a:ext cx="11033596" cy="5125550"/>
          </a:xfrm>
          <a:prstGeom prst="rect">
            <a:avLst/>
          </a:prstGeom>
        </p:spPr>
        <p:txBody>
          <a:bodyPr anchor="t" rtlCol="false" tIns="0" lIns="0" bIns="0" rIns="0">
            <a:spAutoFit/>
          </a:bodyPr>
          <a:lstStyle/>
          <a:p>
            <a:pPr algn="ctr">
              <a:lnSpc>
                <a:spcPts val="5714"/>
              </a:lnSpc>
            </a:pPr>
            <a:r>
              <a:rPr lang="en-US" sz="4081">
                <a:solidFill>
                  <a:srgbClr val="9B6543"/>
                </a:solidFill>
                <a:latin typeface="Absolutely Sharp "/>
                <a:ea typeface="Absolutely Sharp "/>
                <a:cs typeface="Absolutely Sharp "/>
                <a:sym typeface="Absolutely Sharp "/>
              </a:rPr>
              <a:t>SaiGanesh               </a:t>
            </a:r>
          </a:p>
          <a:p>
            <a:pPr algn="ctr">
              <a:lnSpc>
                <a:spcPts val="5714"/>
              </a:lnSpc>
            </a:pPr>
            <a:r>
              <a:rPr lang="en-US" sz="4081">
                <a:solidFill>
                  <a:srgbClr val="9B6543"/>
                </a:solidFill>
                <a:latin typeface="Absolutely Sharp "/>
                <a:ea typeface="Absolutely Sharp "/>
                <a:cs typeface="Absolutely Sharp "/>
                <a:sym typeface="Absolutely Sharp "/>
              </a:rPr>
              <a:t>Dhinakar                </a:t>
            </a:r>
          </a:p>
          <a:p>
            <a:pPr algn="ctr">
              <a:lnSpc>
                <a:spcPts val="5714"/>
              </a:lnSpc>
            </a:pPr>
            <a:r>
              <a:rPr lang="en-US" sz="4081">
                <a:solidFill>
                  <a:srgbClr val="9B6543"/>
                </a:solidFill>
                <a:latin typeface="Absolutely Sharp "/>
                <a:ea typeface="Absolutely Sharp "/>
                <a:cs typeface="Absolutely Sharp "/>
                <a:sym typeface="Absolutely Sharp "/>
              </a:rPr>
              <a:t>Sreelalitha             </a:t>
            </a:r>
          </a:p>
          <a:p>
            <a:pPr algn="ctr">
              <a:lnSpc>
                <a:spcPts val="5714"/>
              </a:lnSpc>
            </a:pPr>
            <a:r>
              <a:rPr lang="en-US" sz="4081">
                <a:solidFill>
                  <a:srgbClr val="9B6543"/>
                </a:solidFill>
                <a:latin typeface="Absolutely Sharp "/>
                <a:ea typeface="Absolutely Sharp "/>
                <a:cs typeface="Absolutely Sharp "/>
                <a:sym typeface="Absolutely Sharp "/>
              </a:rPr>
              <a:t>Mehataj                </a:t>
            </a:r>
          </a:p>
          <a:p>
            <a:pPr algn="ctr">
              <a:lnSpc>
                <a:spcPts val="5714"/>
              </a:lnSpc>
            </a:pPr>
            <a:r>
              <a:rPr lang="en-US" sz="4081">
                <a:solidFill>
                  <a:srgbClr val="9B6543"/>
                </a:solidFill>
                <a:latin typeface="Absolutely Sharp "/>
                <a:ea typeface="Absolutely Sharp "/>
                <a:cs typeface="Absolutely Sharp "/>
                <a:sym typeface="Absolutely Sharp "/>
              </a:rPr>
              <a:t>Rushismita PAL      </a:t>
            </a:r>
          </a:p>
          <a:p>
            <a:pPr algn="ctr">
              <a:lnSpc>
                <a:spcPts val="5714"/>
              </a:lnSpc>
            </a:pPr>
            <a:r>
              <a:rPr lang="en-US" sz="4081">
                <a:solidFill>
                  <a:srgbClr val="9B6543"/>
                </a:solidFill>
                <a:latin typeface="Absolutely Sharp "/>
                <a:ea typeface="Absolutely Sharp "/>
                <a:cs typeface="Absolutely Sharp "/>
                <a:sym typeface="Absolutely Sharp "/>
              </a:rPr>
              <a:t>Venkata Adithya   </a:t>
            </a:r>
          </a:p>
          <a:p>
            <a:pPr algn="ctr" marL="0" indent="0" lvl="0">
              <a:lnSpc>
                <a:spcPts val="5714"/>
              </a:lnSpc>
              <a:spcBef>
                <a:spcPct val="0"/>
              </a:spcBef>
            </a:pPr>
            <a:r>
              <a:rPr lang="en-US" sz="4081">
                <a:solidFill>
                  <a:srgbClr val="9B6543"/>
                </a:solidFill>
                <a:latin typeface="Absolutely Sharp "/>
                <a:ea typeface="Absolutely Sharp "/>
                <a:cs typeface="Absolutely Sharp "/>
                <a:sym typeface="Absolutely Sharp "/>
              </a:rPr>
              <a:t>               </a:t>
            </a:r>
          </a:p>
        </p:txBody>
      </p:sp>
      <p:sp>
        <p:nvSpPr>
          <p:cNvPr name="TextBox 10" id="10"/>
          <p:cNvSpPr txBox="true"/>
          <p:nvPr/>
        </p:nvSpPr>
        <p:spPr>
          <a:xfrm rot="0">
            <a:off x="2553589" y="5925228"/>
            <a:ext cx="9473109" cy="560802"/>
          </a:xfrm>
          <a:prstGeom prst="rect">
            <a:avLst/>
          </a:prstGeom>
        </p:spPr>
        <p:txBody>
          <a:bodyPr anchor="t" rtlCol="false" tIns="0" lIns="0" bIns="0" rIns="0">
            <a:spAutoFit/>
          </a:bodyPr>
          <a:lstStyle/>
          <a:p>
            <a:pPr algn="ctr">
              <a:lnSpc>
                <a:spcPts val="4078"/>
              </a:lnSpc>
            </a:pPr>
            <a:r>
              <a:rPr lang="en-US" b="true" sz="4078" spc="40">
                <a:solidFill>
                  <a:srgbClr val="1B181A"/>
                </a:solidFill>
                <a:latin typeface="ITC Magnifico Daytime Heavy"/>
                <a:ea typeface="ITC Magnifico Daytime Heavy"/>
                <a:cs typeface="ITC Magnifico Daytime Heavy"/>
                <a:sym typeface="ITC Magnifico Daytime Heavy"/>
              </a:rPr>
              <a:t>mentor:  </a:t>
            </a:r>
          </a:p>
        </p:txBody>
      </p:sp>
      <p:sp>
        <p:nvSpPr>
          <p:cNvPr name="TextBox 11" id="11"/>
          <p:cNvSpPr txBox="true"/>
          <p:nvPr/>
        </p:nvSpPr>
        <p:spPr>
          <a:xfrm rot="0">
            <a:off x="4500832" y="5858553"/>
            <a:ext cx="16230600" cy="1838325"/>
          </a:xfrm>
          <a:prstGeom prst="rect">
            <a:avLst/>
          </a:prstGeom>
        </p:spPr>
        <p:txBody>
          <a:bodyPr anchor="t" rtlCol="false" tIns="0" lIns="0" bIns="0" rIns="0">
            <a:spAutoFit/>
          </a:bodyPr>
          <a:lstStyle/>
          <a:p>
            <a:pPr algn="ctr">
              <a:lnSpc>
                <a:spcPts val="4846"/>
              </a:lnSpc>
            </a:pPr>
            <a:r>
              <a:rPr lang="en-US" sz="4038" spc="-161">
                <a:solidFill>
                  <a:srgbClr val="9B6543"/>
                </a:solidFill>
                <a:latin typeface="Vast Shadow"/>
                <a:ea typeface="Vast Shadow"/>
                <a:cs typeface="Vast Shadow"/>
                <a:sym typeface="Vast Shadow"/>
              </a:rPr>
              <a:t>Vinod Krishnan</a:t>
            </a:r>
          </a:p>
          <a:p>
            <a:pPr algn="ctr">
              <a:lnSpc>
                <a:spcPts val="4846"/>
              </a:lnSpc>
            </a:pPr>
            <a:r>
              <a:rPr lang="en-US" sz="4038" spc="-161">
                <a:solidFill>
                  <a:srgbClr val="9B6543"/>
                </a:solidFill>
                <a:latin typeface="Vast Shadow"/>
                <a:ea typeface="Vast Shadow"/>
                <a:cs typeface="Vast Shadow"/>
                <a:sym typeface="Vast Shadow"/>
              </a:rPr>
              <a:t>Revathi R</a:t>
            </a:r>
          </a:p>
          <a:p>
            <a:pPr algn="ctr">
              <a:lnSpc>
                <a:spcPts val="4846"/>
              </a:lnSpc>
            </a:pPr>
            <a:r>
              <a:rPr lang="en-US" sz="4038" spc="-161">
                <a:solidFill>
                  <a:srgbClr val="9B6543"/>
                </a:solidFill>
                <a:latin typeface="Vast Shadow"/>
                <a:ea typeface="Vast Shadow"/>
                <a:cs typeface="Vast Shadow"/>
                <a:sym typeface="Vast Shadow"/>
              </a:rPr>
              <a:t>Raj Kumar M</a:t>
            </a:r>
          </a:p>
        </p:txBody>
      </p:sp>
      <p:sp>
        <p:nvSpPr>
          <p:cNvPr name="TextBox 12" id="12"/>
          <p:cNvSpPr txBox="true"/>
          <p:nvPr/>
        </p:nvSpPr>
        <p:spPr>
          <a:xfrm rot="0">
            <a:off x="-5130390" y="5458740"/>
            <a:ext cx="16230600" cy="968917"/>
          </a:xfrm>
          <a:prstGeom prst="rect">
            <a:avLst/>
          </a:prstGeom>
        </p:spPr>
        <p:txBody>
          <a:bodyPr anchor="t" rtlCol="false" tIns="0" lIns="0" bIns="0" rIns="0">
            <a:spAutoFit/>
          </a:bodyPr>
          <a:lstStyle/>
          <a:p>
            <a:pPr algn="ctr">
              <a:lnSpc>
                <a:spcPts val="4472"/>
              </a:lnSpc>
            </a:pPr>
          </a:p>
          <a:p>
            <a:pPr algn="ctr">
              <a:lnSpc>
                <a:spcPts val="3010"/>
              </a:lnSpc>
            </a:pPr>
            <a:r>
              <a:rPr lang="en-US" sz="3500" spc="-80">
                <a:solidFill>
                  <a:srgbClr val="FF5055"/>
                </a:solidFill>
                <a:latin typeface="Trend Slab Four"/>
                <a:ea typeface="Trend Slab Four"/>
                <a:cs typeface="Trend Slab Four"/>
                <a:sym typeface="Trend Slab Four"/>
              </a:rPr>
              <a:t>tEAM N0 :02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descr="Art Deco Minimal Christmas Sparkle Corner Border"/>
          <p:cNvSpPr/>
          <p:nvPr/>
        </p:nvSpPr>
        <p:spPr>
          <a:xfrm flipH="false" flipV="true" rot="0">
            <a:off x="271999" y="1268139"/>
            <a:ext cx="7908899" cy="7750721"/>
          </a:xfrm>
          <a:custGeom>
            <a:avLst/>
            <a:gdLst/>
            <a:ahLst/>
            <a:cxnLst/>
            <a:rect r="r" b="b" t="t" l="l"/>
            <a:pathLst>
              <a:path h="7750721" w="7908899">
                <a:moveTo>
                  <a:pt x="0" y="7750722"/>
                </a:moveTo>
                <a:lnTo>
                  <a:pt x="7908899" y="7750722"/>
                </a:lnTo>
                <a:lnTo>
                  <a:pt x="7908899" y="0"/>
                </a:lnTo>
                <a:lnTo>
                  <a:pt x="0" y="0"/>
                </a:lnTo>
                <a:lnTo>
                  <a:pt x="0" y="775072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37014" y="1268139"/>
            <a:ext cx="9278041" cy="5999598"/>
            <a:chOff x="0" y="0"/>
            <a:chExt cx="12370721" cy="7999464"/>
          </a:xfrm>
        </p:grpSpPr>
        <p:sp>
          <p:nvSpPr>
            <p:cNvPr name="TextBox 5" id="5"/>
            <p:cNvSpPr txBox="true"/>
            <p:nvPr/>
          </p:nvSpPr>
          <p:spPr>
            <a:xfrm rot="0">
              <a:off x="178898" y="0"/>
              <a:ext cx="11460675" cy="1828800"/>
            </a:xfrm>
            <a:prstGeom prst="rect">
              <a:avLst/>
            </a:prstGeom>
          </p:spPr>
          <p:txBody>
            <a:bodyPr anchor="t" rtlCol="false" tIns="0" lIns="0" bIns="0" rIns="0">
              <a:spAutoFit/>
            </a:bodyPr>
            <a:lstStyle/>
            <a:p>
              <a:pPr algn="l" marL="0" indent="0" lvl="0">
                <a:lnSpc>
                  <a:spcPts val="10800"/>
                </a:lnSpc>
              </a:pPr>
              <a:r>
                <a:rPr lang="en-US" sz="9000" spc="89">
                  <a:solidFill>
                    <a:srgbClr val="1B181A"/>
                  </a:solidFill>
                  <a:latin typeface="Alex Brush"/>
                  <a:ea typeface="Alex Brush"/>
                  <a:cs typeface="Alex Brush"/>
                  <a:sym typeface="Alex Brush"/>
                </a:rPr>
                <a:t>Objective:</a:t>
              </a:r>
            </a:p>
          </p:txBody>
        </p:sp>
        <p:sp>
          <p:nvSpPr>
            <p:cNvPr name="TextBox 6" id="6"/>
            <p:cNvSpPr txBox="true"/>
            <p:nvPr/>
          </p:nvSpPr>
          <p:spPr>
            <a:xfrm rot="0">
              <a:off x="178898" y="2738489"/>
              <a:ext cx="11460675" cy="5260975"/>
            </a:xfrm>
            <a:prstGeom prst="rect">
              <a:avLst/>
            </a:prstGeom>
          </p:spPr>
          <p:txBody>
            <a:bodyPr anchor="t" rtlCol="false" tIns="0" lIns="0" bIns="0" rIns="0">
              <a:spAutoFit/>
            </a:bodyPr>
            <a:lstStyle/>
            <a:p>
              <a:pPr algn="l" marL="0" indent="0" lvl="0">
                <a:lnSpc>
                  <a:spcPts val="3900"/>
                </a:lnSpc>
              </a:pPr>
              <a:r>
                <a:rPr lang="en-US" sz="3000">
                  <a:solidFill>
                    <a:srgbClr val="1B181A"/>
                  </a:solidFill>
                  <a:latin typeface="Comic Sans"/>
                  <a:ea typeface="Comic Sans"/>
                  <a:cs typeface="Comic Sans"/>
                  <a:sym typeface="Comic Sans"/>
                </a:rPr>
                <a:t>To develop a machine learning model that can identify suspicious transactions based on historical transaction data and customer behavior patterns. The solution should be scalable, efficient, and capable of integrating with existing banking systems to provide insights and enable timely action to mitigate risks.</a:t>
              </a:r>
            </a:p>
          </p:txBody>
        </p:sp>
        <p:sp>
          <p:nvSpPr>
            <p:cNvPr name="AutoShape 7" id="7"/>
            <p:cNvSpPr/>
            <p:nvPr/>
          </p:nvSpPr>
          <p:spPr>
            <a:xfrm>
              <a:off x="0" y="2249853"/>
              <a:ext cx="12370721" cy="0"/>
            </a:xfrm>
            <a:prstGeom prst="line">
              <a:avLst/>
            </a:prstGeom>
            <a:ln cap="flat" w="139700">
              <a:solidFill>
                <a:srgbClr val="A88C5F"/>
              </a:solidFill>
              <a:prstDash val="solid"/>
              <a:headEnd type="none" len="sm" w="sm"/>
              <a:tailEnd type="none" len="sm" w="sm"/>
            </a:ln>
          </p:spPr>
        </p:sp>
      </p:grpSp>
      <p:sp>
        <p:nvSpPr>
          <p:cNvPr name="Freeform 8" id="8"/>
          <p:cNvSpPr/>
          <p:nvPr/>
        </p:nvSpPr>
        <p:spPr>
          <a:xfrm flipH="false" flipV="false" rot="0">
            <a:off x="6296891" y="457649"/>
            <a:ext cx="2098964" cy="2098964"/>
          </a:xfrm>
          <a:custGeom>
            <a:avLst/>
            <a:gdLst/>
            <a:ahLst/>
            <a:cxnLst/>
            <a:rect r="r" b="b" t="t" l="l"/>
            <a:pathLst>
              <a:path h="2098964" w="2098964">
                <a:moveTo>
                  <a:pt x="0" y="0"/>
                </a:moveTo>
                <a:lnTo>
                  <a:pt x="2098964" y="0"/>
                </a:lnTo>
                <a:lnTo>
                  <a:pt x="2098964" y="2098963"/>
                </a:lnTo>
                <a:lnTo>
                  <a:pt x="0" y="2098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684515" y="2556612"/>
            <a:ext cx="4786706" cy="4314019"/>
          </a:xfrm>
          <a:custGeom>
            <a:avLst/>
            <a:gdLst/>
            <a:ahLst/>
            <a:cxnLst/>
            <a:rect r="r" b="b" t="t" l="l"/>
            <a:pathLst>
              <a:path h="4314019" w="4786706">
                <a:moveTo>
                  <a:pt x="0" y="0"/>
                </a:moveTo>
                <a:lnTo>
                  <a:pt x="4786705" y="0"/>
                </a:lnTo>
                <a:lnTo>
                  <a:pt x="4786705" y="4314019"/>
                </a:lnTo>
                <a:lnTo>
                  <a:pt x="0" y="4314019"/>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C0DF">
                <a:alpha val="100000"/>
              </a:srgbClr>
            </a:gs>
            <a:gs pos="100000">
              <a:srgbClr val="FFDE5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980246">
            <a:off x="14773064" y="7232450"/>
            <a:ext cx="7289787" cy="4091393"/>
          </a:xfrm>
          <a:custGeom>
            <a:avLst/>
            <a:gdLst/>
            <a:ahLst/>
            <a:cxnLst/>
            <a:rect r="r" b="b" t="t" l="l"/>
            <a:pathLst>
              <a:path h="4091393" w="7289787">
                <a:moveTo>
                  <a:pt x="0" y="0"/>
                </a:moveTo>
                <a:lnTo>
                  <a:pt x="7289786" y="0"/>
                </a:lnTo>
                <a:lnTo>
                  <a:pt x="7289786" y="4091393"/>
                </a:lnTo>
                <a:lnTo>
                  <a:pt x="0" y="4091393"/>
                </a:lnTo>
                <a:lnTo>
                  <a:pt x="0" y="0"/>
                </a:lnTo>
                <a:close/>
              </a:path>
            </a:pathLst>
          </a:custGeom>
          <a:blipFill>
            <a:blip r:embed="rId2"/>
            <a:stretch>
              <a:fillRect l="0" t="0" r="0" b="0"/>
            </a:stretch>
          </a:blipFill>
        </p:spPr>
      </p:sp>
      <p:sp>
        <p:nvSpPr>
          <p:cNvPr name="Freeform 3" id="3"/>
          <p:cNvSpPr/>
          <p:nvPr/>
        </p:nvSpPr>
        <p:spPr>
          <a:xfrm flipH="false" flipV="false" rot="1259527">
            <a:off x="15372833" y="6865550"/>
            <a:ext cx="4291467" cy="2961112"/>
          </a:xfrm>
          <a:custGeom>
            <a:avLst/>
            <a:gdLst/>
            <a:ahLst/>
            <a:cxnLst/>
            <a:rect r="r" b="b" t="t" l="l"/>
            <a:pathLst>
              <a:path h="2961112" w="4291467">
                <a:moveTo>
                  <a:pt x="0" y="0"/>
                </a:moveTo>
                <a:lnTo>
                  <a:pt x="4291467" y="0"/>
                </a:lnTo>
                <a:lnTo>
                  <a:pt x="4291467" y="2961113"/>
                </a:lnTo>
                <a:lnTo>
                  <a:pt x="0" y="2961113"/>
                </a:lnTo>
                <a:lnTo>
                  <a:pt x="0" y="0"/>
                </a:lnTo>
                <a:close/>
              </a:path>
            </a:pathLst>
          </a:custGeom>
          <a:blipFill>
            <a:blip r:embed="rId3"/>
            <a:stretch>
              <a:fillRect l="0" t="0" r="0" b="0"/>
            </a:stretch>
          </a:blipFill>
        </p:spPr>
      </p:sp>
      <p:sp>
        <p:nvSpPr>
          <p:cNvPr name="Freeform 4" id="4"/>
          <p:cNvSpPr/>
          <p:nvPr/>
        </p:nvSpPr>
        <p:spPr>
          <a:xfrm flipH="false" flipV="false" rot="7659099">
            <a:off x="-6049352" y="890034"/>
            <a:ext cx="9230947" cy="5180869"/>
          </a:xfrm>
          <a:custGeom>
            <a:avLst/>
            <a:gdLst/>
            <a:ahLst/>
            <a:cxnLst/>
            <a:rect r="r" b="b" t="t" l="l"/>
            <a:pathLst>
              <a:path h="5180869" w="9230947">
                <a:moveTo>
                  <a:pt x="0" y="0"/>
                </a:moveTo>
                <a:lnTo>
                  <a:pt x="9230946" y="0"/>
                </a:lnTo>
                <a:lnTo>
                  <a:pt x="9230946" y="5180869"/>
                </a:lnTo>
                <a:lnTo>
                  <a:pt x="0" y="5180869"/>
                </a:lnTo>
                <a:lnTo>
                  <a:pt x="0" y="0"/>
                </a:lnTo>
                <a:close/>
              </a:path>
            </a:pathLst>
          </a:custGeom>
          <a:blipFill>
            <a:blip r:embed="rId4"/>
            <a:stretch>
              <a:fillRect l="0" t="0" r="0" b="0"/>
            </a:stretch>
          </a:blipFill>
        </p:spPr>
      </p:sp>
      <p:sp>
        <p:nvSpPr>
          <p:cNvPr name="Freeform 5" id="5"/>
          <p:cNvSpPr/>
          <p:nvPr/>
        </p:nvSpPr>
        <p:spPr>
          <a:xfrm flipH="true" flipV="false" rot="0">
            <a:off x="0" y="-225059"/>
            <a:ext cx="4157675" cy="3705528"/>
          </a:xfrm>
          <a:custGeom>
            <a:avLst/>
            <a:gdLst/>
            <a:ahLst/>
            <a:cxnLst/>
            <a:rect r="r" b="b" t="t" l="l"/>
            <a:pathLst>
              <a:path h="3705528" w="4157675">
                <a:moveTo>
                  <a:pt x="4157675" y="0"/>
                </a:moveTo>
                <a:lnTo>
                  <a:pt x="0" y="0"/>
                </a:lnTo>
                <a:lnTo>
                  <a:pt x="0" y="3705527"/>
                </a:lnTo>
                <a:lnTo>
                  <a:pt x="4157675" y="3705527"/>
                </a:lnTo>
                <a:lnTo>
                  <a:pt x="4157675" y="0"/>
                </a:lnTo>
                <a:close/>
              </a:path>
            </a:pathLst>
          </a:custGeom>
          <a:blipFill>
            <a:blip r:embed="rId5"/>
            <a:stretch>
              <a:fillRect l="0" t="0" r="0" b="0"/>
            </a:stretch>
          </a:blipFill>
        </p:spPr>
      </p:sp>
      <p:sp>
        <p:nvSpPr>
          <p:cNvPr name="Freeform 6" id="6"/>
          <p:cNvSpPr/>
          <p:nvPr/>
        </p:nvSpPr>
        <p:spPr>
          <a:xfrm flipH="false" flipV="false" rot="-2700000">
            <a:off x="10966275" y="-5310941"/>
            <a:ext cx="9230947" cy="5180869"/>
          </a:xfrm>
          <a:custGeom>
            <a:avLst/>
            <a:gdLst/>
            <a:ahLst/>
            <a:cxnLst/>
            <a:rect r="r" b="b" t="t" l="l"/>
            <a:pathLst>
              <a:path h="5180869" w="9230947">
                <a:moveTo>
                  <a:pt x="0" y="0"/>
                </a:moveTo>
                <a:lnTo>
                  <a:pt x="9230947" y="0"/>
                </a:lnTo>
                <a:lnTo>
                  <a:pt x="9230947" y="5180869"/>
                </a:lnTo>
                <a:lnTo>
                  <a:pt x="0" y="5180869"/>
                </a:lnTo>
                <a:lnTo>
                  <a:pt x="0" y="0"/>
                </a:lnTo>
                <a:close/>
              </a:path>
            </a:pathLst>
          </a:custGeom>
          <a:blipFill>
            <a:blip r:embed="rId4"/>
            <a:stretch>
              <a:fillRect l="0" t="0" r="0" b="0"/>
            </a:stretch>
          </a:blipFill>
        </p:spPr>
      </p:sp>
      <p:sp>
        <p:nvSpPr>
          <p:cNvPr name="Freeform 7" id="7"/>
          <p:cNvSpPr/>
          <p:nvPr/>
        </p:nvSpPr>
        <p:spPr>
          <a:xfrm flipH="false" flipV="false" rot="-67513">
            <a:off x="12926088" y="-33557"/>
            <a:ext cx="2041596" cy="1768533"/>
          </a:xfrm>
          <a:custGeom>
            <a:avLst/>
            <a:gdLst/>
            <a:ahLst/>
            <a:cxnLst/>
            <a:rect r="r" b="b" t="t" l="l"/>
            <a:pathLst>
              <a:path h="1768533" w="2041596">
                <a:moveTo>
                  <a:pt x="0" y="0"/>
                </a:moveTo>
                <a:lnTo>
                  <a:pt x="2041596" y="0"/>
                </a:lnTo>
                <a:lnTo>
                  <a:pt x="2041596" y="1768532"/>
                </a:lnTo>
                <a:lnTo>
                  <a:pt x="0" y="17685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4857" y="7555940"/>
            <a:ext cx="1181183" cy="2731060"/>
          </a:xfrm>
          <a:custGeom>
            <a:avLst/>
            <a:gdLst/>
            <a:ahLst/>
            <a:cxnLst/>
            <a:rect r="r" b="b" t="t" l="l"/>
            <a:pathLst>
              <a:path h="2731060" w="1181183">
                <a:moveTo>
                  <a:pt x="0" y="0"/>
                </a:moveTo>
                <a:lnTo>
                  <a:pt x="1181184" y="0"/>
                </a:lnTo>
                <a:lnTo>
                  <a:pt x="1181184" y="2731060"/>
                </a:lnTo>
                <a:lnTo>
                  <a:pt x="0" y="2731060"/>
                </a:lnTo>
                <a:lnTo>
                  <a:pt x="0" y="0"/>
                </a:lnTo>
                <a:close/>
              </a:path>
            </a:pathLst>
          </a:custGeom>
          <a:blipFill>
            <a:blip r:embed="rId8"/>
            <a:stretch>
              <a:fillRect l="0" t="0" r="0" b="0"/>
            </a:stretch>
          </a:blipFill>
        </p:spPr>
      </p:sp>
      <p:sp>
        <p:nvSpPr>
          <p:cNvPr name="TextBox 9" id="9"/>
          <p:cNvSpPr txBox="true"/>
          <p:nvPr/>
        </p:nvSpPr>
        <p:spPr>
          <a:xfrm rot="0">
            <a:off x="4157675" y="1887016"/>
            <a:ext cx="9481327" cy="870872"/>
          </a:xfrm>
          <a:prstGeom prst="rect">
            <a:avLst/>
          </a:prstGeom>
        </p:spPr>
        <p:txBody>
          <a:bodyPr anchor="t" rtlCol="false" tIns="0" lIns="0" bIns="0" rIns="0">
            <a:spAutoFit/>
          </a:bodyPr>
          <a:lstStyle/>
          <a:p>
            <a:pPr algn="ctr">
              <a:lnSpc>
                <a:spcPts val="7124"/>
              </a:lnSpc>
              <a:spcBef>
                <a:spcPct val="0"/>
              </a:spcBef>
            </a:pPr>
            <a:r>
              <a:rPr lang="en-US" b="true" sz="5088">
                <a:solidFill>
                  <a:srgbClr val="FFFFFF"/>
                </a:solidFill>
                <a:latin typeface="Dynamo Condensed Bold"/>
                <a:ea typeface="Dynamo Condensed Bold"/>
                <a:cs typeface="Dynamo Condensed Bold"/>
                <a:sym typeface="Dynamo Condensed Bold"/>
              </a:rPr>
              <a:t>PROBLEM STATEMENT </a:t>
            </a:r>
          </a:p>
        </p:txBody>
      </p:sp>
      <p:sp>
        <p:nvSpPr>
          <p:cNvPr name="TextBox 10" id="10"/>
          <p:cNvSpPr txBox="true"/>
          <p:nvPr/>
        </p:nvSpPr>
        <p:spPr>
          <a:xfrm rot="0">
            <a:off x="2439947" y="2896607"/>
            <a:ext cx="13009418" cy="5004721"/>
          </a:xfrm>
          <a:prstGeom prst="rect">
            <a:avLst/>
          </a:prstGeom>
        </p:spPr>
        <p:txBody>
          <a:bodyPr anchor="t" rtlCol="false" tIns="0" lIns="0" bIns="0" rIns="0">
            <a:spAutoFit/>
          </a:bodyPr>
          <a:lstStyle/>
          <a:p>
            <a:pPr algn="just">
              <a:lnSpc>
                <a:spcPts val="5024"/>
              </a:lnSpc>
              <a:spcBef>
                <a:spcPct val="0"/>
              </a:spcBef>
            </a:pPr>
            <a:r>
              <a:rPr lang="en-US" sz="3588">
                <a:solidFill>
                  <a:srgbClr val="9B6543"/>
                </a:solidFill>
                <a:latin typeface="Comic Sans"/>
                <a:ea typeface="Comic Sans"/>
                <a:cs typeface="Comic Sans"/>
                <a:sym typeface="Comic Sans"/>
              </a:rPr>
              <a:t>The existing methods for AML detection may not be sufficient to keep up with the evolving tactics of fraudsters, leading to potential vulnerabilities and increased risks for financial institutions and their customers. The challenge is to develop an innovative and efficient system that can detect suspicious transactions that can be potential money laundering activities, with the goal of preventing financial losses and protecting customers.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DDCA"/>
        </a:solidFill>
      </p:bgPr>
    </p:bg>
    <p:spTree>
      <p:nvGrpSpPr>
        <p:cNvPr id="1" name=""/>
        <p:cNvGrpSpPr/>
        <p:nvPr/>
      </p:nvGrpSpPr>
      <p:grpSpPr>
        <a:xfrm>
          <a:off x="0" y="0"/>
          <a:ext cx="0" cy="0"/>
          <a:chOff x="0" y="0"/>
          <a:chExt cx="0" cy="0"/>
        </a:xfrm>
      </p:grpSpPr>
      <p:sp>
        <p:nvSpPr>
          <p:cNvPr name="Freeform 2" id="2"/>
          <p:cNvSpPr/>
          <p:nvPr/>
        </p:nvSpPr>
        <p:spPr>
          <a:xfrm flipH="false" flipV="false" rot="-2621754">
            <a:off x="-639682" y="6309629"/>
            <a:ext cx="4127153" cy="4892099"/>
          </a:xfrm>
          <a:custGeom>
            <a:avLst/>
            <a:gdLst/>
            <a:ahLst/>
            <a:cxnLst/>
            <a:rect r="r" b="b" t="t" l="l"/>
            <a:pathLst>
              <a:path h="4892099" w="4127153">
                <a:moveTo>
                  <a:pt x="0" y="0"/>
                </a:moveTo>
                <a:lnTo>
                  <a:pt x="4127153" y="0"/>
                </a:lnTo>
                <a:lnTo>
                  <a:pt x="4127153" y="4892100"/>
                </a:lnTo>
                <a:lnTo>
                  <a:pt x="0" y="4892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94688">
            <a:off x="16694244" y="-454257"/>
            <a:ext cx="2334214" cy="4114800"/>
          </a:xfrm>
          <a:custGeom>
            <a:avLst/>
            <a:gdLst/>
            <a:ahLst/>
            <a:cxnLst/>
            <a:rect r="r" b="b" t="t" l="l"/>
            <a:pathLst>
              <a:path h="4114800" w="2334214">
                <a:moveTo>
                  <a:pt x="0" y="0"/>
                </a:moveTo>
                <a:lnTo>
                  <a:pt x="2334214" y="0"/>
                </a:lnTo>
                <a:lnTo>
                  <a:pt x="23342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04906" y="-214470"/>
            <a:ext cx="3657600" cy="1882001"/>
          </a:xfrm>
          <a:custGeom>
            <a:avLst/>
            <a:gdLst/>
            <a:ahLst/>
            <a:cxnLst/>
            <a:rect r="r" b="b" t="t" l="l"/>
            <a:pathLst>
              <a:path h="1882001" w="3657600">
                <a:moveTo>
                  <a:pt x="0" y="0"/>
                </a:moveTo>
                <a:lnTo>
                  <a:pt x="3657600" y="0"/>
                </a:lnTo>
                <a:lnTo>
                  <a:pt x="3657600" y="1882001"/>
                </a:lnTo>
                <a:lnTo>
                  <a:pt x="0" y="1882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252694" y="1204543"/>
            <a:ext cx="12850872" cy="878351"/>
          </a:xfrm>
          <a:prstGeom prst="rect">
            <a:avLst/>
          </a:prstGeom>
        </p:spPr>
        <p:txBody>
          <a:bodyPr anchor="t" rtlCol="false" tIns="0" lIns="0" bIns="0" rIns="0">
            <a:spAutoFit/>
          </a:bodyPr>
          <a:lstStyle/>
          <a:p>
            <a:pPr algn="l">
              <a:lnSpc>
                <a:spcPts val="5800"/>
              </a:lnSpc>
            </a:pPr>
            <a:r>
              <a:rPr lang="en-US" sz="5472">
                <a:solidFill>
                  <a:srgbClr val="9B6543"/>
                </a:solidFill>
                <a:latin typeface="Absolutely Sharp "/>
                <a:ea typeface="Absolutely Sharp "/>
                <a:cs typeface="Absolutely Sharp "/>
                <a:sym typeface="Absolutely Sharp "/>
              </a:rPr>
              <a:t>INTRODUCTION:</a:t>
            </a:r>
          </a:p>
        </p:txBody>
      </p:sp>
      <p:sp>
        <p:nvSpPr>
          <p:cNvPr name="Freeform 6" id="6"/>
          <p:cNvSpPr/>
          <p:nvPr/>
        </p:nvSpPr>
        <p:spPr>
          <a:xfrm flipH="false" flipV="false" rot="0">
            <a:off x="15430500" y="8541646"/>
            <a:ext cx="3657600" cy="1882001"/>
          </a:xfrm>
          <a:custGeom>
            <a:avLst/>
            <a:gdLst/>
            <a:ahLst/>
            <a:cxnLst/>
            <a:rect r="r" b="b" t="t" l="l"/>
            <a:pathLst>
              <a:path h="1882001" w="3657600">
                <a:moveTo>
                  <a:pt x="0" y="0"/>
                </a:moveTo>
                <a:lnTo>
                  <a:pt x="3657600" y="0"/>
                </a:lnTo>
                <a:lnTo>
                  <a:pt x="3657600" y="1882001"/>
                </a:lnTo>
                <a:lnTo>
                  <a:pt x="0" y="1882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636818" y="2923644"/>
            <a:ext cx="12988636" cy="4815352"/>
          </a:xfrm>
          <a:prstGeom prst="rect">
            <a:avLst/>
          </a:prstGeom>
        </p:spPr>
        <p:txBody>
          <a:bodyPr anchor="t" rtlCol="false" tIns="0" lIns="0" bIns="0" rIns="0">
            <a:spAutoFit/>
          </a:bodyPr>
          <a:lstStyle/>
          <a:p>
            <a:pPr algn="just">
              <a:lnSpc>
                <a:spcPts val="3150"/>
              </a:lnSpc>
              <a:spcBef>
                <a:spcPct val="0"/>
              </a:spcBef>
            </a:pPr>
            <a:r>
              <a:rPr lang="en-US" sz="2972">
                <a:solidFill>
                  <a:srgbClr val="9B6543"/>
                </a:solidFill>
                <a:latin typeface="Comic Sans"/>
                <a:ea typeface="Comic Sans"/>
                <a:cs typeface="Comic Sans"/>
                <a:sym typeface="Comic Sans"/>
              </a:rPr>
              <a:t>The integrity of financial institutions is seriously threatened by money laundering, which calls for efficient monitoring and detection systems. By examining transaction data and consumer behavior, this research seeks to create a system that can recognize possible money laundering operations and detect questionable transactions. To identify odd trends, such large or frequent transactions and strange account activity, the system makes use of sophisticated machine learning techniques. In order to reduce false positives and provide prompt alerts to financial institutions, it places a strong priority on accuracy. Through a smooth integration with current banking systems, the solution promotes regulatory compliance, improves security, and aids in the prevention of illegal financial activity.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2137367" y="2345818"/>
            <a:ext cx="10419954" cy="715584"/>
          </a:xfrm>
          <a:prstGeom prst="rect">
            <a:avLst/>
          </a:prstGeom>
        </p:spPr>
        <p:txBody>
          <a:bodyPr anchor="t" rtlCol="false" tIns="0" lIns="0" bIns="0" rIns="0">
            <a:spAutoFit/>
          </a:bodyPr>
          <a:lstStyle/>
          <a:p>
            <a:pPr algn="ctr">
              <a:lnSpc>
                <a:spcPts val="5620"/>
              </a:lnSpc>
            </a:pPr>
            <a:r>
              <a:rPr lang="en-US" b="true" sz="4323" spc="129">
                <a:solidFill>
                  <a:srgbClr val="9777B6"/>
                </a:solidFill>
                <a:latin typeface="Aileron Heavy"/>
                <a:ea typeface="Aileron Heavy"/>
                <a:cs typeface="Aileron Heavy"/>
                <a:sym typeface="Aileron Heavy"/>
              </a:rPr>
              <a:t>METHODOLOGY</a:t>
            </a:r>
          </a:p>
        </p:txBody>
      </p:sp>
      <p:sp>
        <p:nvSpPr>
          <p:cNvPr name="AutoShape 3" id="3"/>
          <p:cNvSpPr/>
          <p:nvPr/>
        </p:nvSpPr>
        <p:spPr>
          <a:xfrm>
            <a:off x="1936696" y="6455272"/>
            <a:ext cx="1135914" cy="0"/>
          </a:xfrm>
          <a:prstGeom prst="line">
            <a:avLst/>
          </a:prstGeom>
          <a:ln cap="flat" w="38100">
            <a:solidFill>
              <a:srgbClr val="C2B3CF"/>
            </a:solidFill>
            <a:prstDash val="sysDot"/>
            <a:headEnd type="none" len="sm" w="sm"/>
            <a:tailEnd type="arrow" len="sm" w="med"/>
          </a:ln>
        </p:spPr>
      </p:sp>
      <p:sp>
        <p:nvSpPr>
          <p:cNvPr name="AutoShape 4" id="4"/>
          <p:cNvSpPr/>
          <p:nvPr/>
        </p:nvSpPr>
        <p:spPr>
          <a:xfrm>
            <a:off x="7441013" y="3498609"/>
            <a:ext cx="991210" cy="0"/>
          </a:xfrm>
          <a:prstGeom prst="line">
            <a:avLst/>
          </a:prstGeom>
          <a:ln cap="flat" w="38100">
            <a:solidFill>
              <a:srgbClr val="C2B3CF"/>
            </a:solidFill>
            <a:prstDash val="sysDot"/>
            <a:headEnd type="none" len="sm" w="sm"/>
            <a:tailEnd type="arrow" len="sm" w="med"/>
          </a:ln>
        </p:spPr>
      </p:sp>
      <p:sp>
        <p:nvSpPr>
          <p:cNvPr name="AutoShape 5" id="5"/>
          <p:cNvSpPr/>
          <p:nvPr/>
        </p:nvSpPr>
        <p:spPr>
          <a:xfrm>
            <a:off x="11707070" y="6419219"/>
            <a:ext cx="637347" cy="76"/>
          </a:xfrm>
          <a:prstGeom prst="line">
            <a:avLst/>
          </a:prstGeom>
          <a:ln cap="flat" w="38100">
            <a:solidFill>
              <a:srgbClr val="C2B3CF"/>
            </a:solidFill>
            <a:prstDash val="sysDot"/>
            <a:headEnd type="none" len="sm" w="sm"/>
            <a:tailEnd type="arrow" len="sm" w="med"/>
          </a:ln>
        </p:spPr>
      </p:sp>
      <p:sp>
        <p:nvSpPr>
          <p:cNvPr name="AutoShape 6" id="6"/>
          <p:cNvSpPr/>
          <p:nvPr/>
        </p:nvSpPr>
        <p:spPr>
          <a:xfrm>
            <a:off x="5431346" y="6455272"/>
            <a:ext cx="1206193" cy="0"/>
          </a:xfrm>
          <a:prstGeom prst="line">
            <a:avLst/>
          </a:prstGeom>
          <a:ln cap="flat" w="38100">
            <a:solidFill>
              <a:srgbClr val="C2B3CF"/>
            </a:solidFill>
            <a:prstDash val="sysDot"/>
            <a:headEnd type="none" len="sm" w="sm"/>
            <a:tailEnd type="arrow" len="sm" w="med"/>
          </a:ln>
        </p:spPr>
      </p:sp>
      <p:sp>
        <p:nvSpPr>
          <p:cNvPr name="Freeform 7" id="7"/>
          <p:cNvSpPr/>
          <p:nvPr/>
        </p:nvSpPr>
        <p:spPr>
          <a:xfrm flipH="false" flipV="false" rot="0">
            <a:off x="856417" y="0"/>
            <a:ext cx="2575031" cy="2532894"/>
          </a:xfrm>
          <a:custGeom>
            <a:avLst/>
            <a:gdLst/>
            <a:ahLst/>
            <a:cxnLst/>
            <a:rect r="r" b="b" t="t" l="l"/>
            <a:pathLst>
              <a:path h="2532894" w="2575031">
                <a:moveTo>
                  <a:pt x="0" y="0"/>
                </a:moveTo>
                <a:lnTo>
                  <a:pt x="2575030" y="0"/>
                </a:lnTo>
                <a:lnTo>
                  <a:pt x="2575030" y="2532894"/>
                </a:lnTo>
                <a:lnTo>
                  <a:pt x="0" y="2532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52049" y="5447745"/>
            <a:ext cx="1791884" cy="1796675"/>
          </a:xfrm>
          <a:custGeom>
            <a:avLst/>
            <a:gdLst/>
            <a:ahLst/>
            <a:cxnLst/>
            <a:rect r="r" b="b" t="t" l="l"/>
            <a:pathLst>
              <a:path h="1796675" w="1791884">
                <a:moveTo>
                  <a:pt x="0" y="0"/>
                </a:moveTo>
                <a:lnTo>
                  <a:pt x="1791883" y="0"/>
                </a:lnTo>
                <a:lnTo>
                  <a:pt x="1791883" y="1796674"/>
                </a:lnTo>
                <a:lnTo>
                  <a:pt x="0" y="1796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3072610" y="5447745"/>
            <a:ext cx="2358736" cy="2015054"/>
            <a:chOff x="0" y="0"/>
            <a:chExt cx="621231" cy="530714"/>
          </a:xfrm>
        </p:grpSpPr>
        <p:sp>
          <p:nvSpPr>
            <p:cNvPr name="Freeform 10" id="10"/>
            <p:cNvSpPr/>
            <p:nvPr/>
          </p:nvSpPr>
          <p:spPr>
            <a:xfrm flipH="false" flipV="false" rot="0">
              <a:off x="0" y="0"/>
              <a:ext cx="621231" cy="530714"/>
            </a:xfrm>
            <a:custGeom>
              <a:avLst/>
              <a:gdLst/>
              <a:ahLst/>
              <a:cxnLst/>
              <a:rect r="r" b="b" t="t" l="l"/>
              <a:pathLst>
                <a:path h="530714" w="621231">
                  <a:moveTo>
                    <a:pt x="167394" y="0"/>
                  </a:moveTo>
                  <a:lnTo>
                    <a:pt x="453837" y="0"/>
                  </a:lnTo>
                  <a:cubicBezTo>
                    <a:pt x="546286" y="0"/>
                    <a:pt x="621231" y="74945"/>
                    <a:pt x="621231" y="167394"/>
                  </a:cubicBezTo>
                  <a:lnTo>
                    <a:pt x="621231" y="363320"/>
                  </a:lnTo>
                  <a:cubicBezTo>
                    <a:pt x="621231" y="455769"/>
                    <a:pt x="546286" y="530714"/>
                    <a:pt x="453837" y="530714"/>
                  </a:cubicBezTo>
                  <a:lnTo>
                    <a:pt x="167394" y="530714"/>
                  </a:lnTo>
                  <a:cubicBezTo>
                    <a:pt x="122998" y="530714"/>
                    <a:pt x="80421" y="513078"/>
                    <a:pt x="49029" y="481685"/>
                  </a:cubicBezTo>
                  <a:cubicBezTo>
                    <a:pt x="17636" y="450293"/>
                    <a:pt x="0" y="407716"/>
                    <a:pt x="0" y="363320"/>
                  </a:cubicBezTo>
                  <a:lnTo>
                    <a:pt x="0" y="167394"/>
                  </a:lnTo>
                  <a:cubicBezTo>
                    <a:pt x="0" y="122998"/>
                    <a:pt x="17636" y="80421"/>
                    <a:pt x="49029" y="49029"/>
                  </a:cubicBezTo>
                  <a:cubicBezTo>
                    <a:pt x="80421" y="17636"/>
                    <a:pt x="122998" y="0"/>
                    <a:pt x="167394" y="0"/>
                  </a:cubicBezTo>
                  <a:close/>
                </a:path>
              </a:pathLst>
            </a:custGeom>
            <a:solidFill>
              <a:srgbClr val="003897"/>
            </a:solidFill>
          </p:spPr>
        </p:sp>
        <p:sp>
          <p:nvSpPr>
            <p:cNvPr name="TextBox 11" id="11"/>
            <p:cNvSpPr txBox="true"/>
            <p:nvPr/>
          </p:nvSpPr>
          <p:spPr>
            <a:xfrm>
              <a:off x="0" y="-38100"/>
              <a:ext cx="621231" cy="568814"/>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Data Pre-Processing</a:t>
              </a:r>
            </a:p>
          </p:txBody>
        </p:sp>
      </p:grpSp>
      <p:grpSp>
        <p:nvGrpSpPr>
          <p:cNvPr name="Group 12" id="12"/>
          <p:cNvGrpSpPr/>
          <p:nvPr/>
        </p:nvGrpSpPr>
        <p:grpSpPr>
          <a:xfrm rot="0">
            <a:off x="6637539" y="5447745"/>
            <a:ext cx="1645047" cy="2015054"/>
            <a:chOff x="0" y="0"/>
            <a:chExt cx="433263" cy="530714"/>
          </a:xfrm>
        </p:grpSpPr>
        <p:sp>
          <p:nvSpPr>
            <p:cNvPr name="Freeform 13" id="13"/>
            <p:cNvSpPr/>
            <p:nvPr/>
          </p:nvSpPr>
          <p:spPr>
            <a:xfrm flipH="false" flipV="false" rot="0">
              <a:off x="0" y="0"/>
              <a:ext cx="433263" cy="530714"/>
            </a:xfrm>
            <a:custGeom>
              <a:avLst/>
              <a:gdLst/>
              <a:ahLst/>
              <a:cxnLst/>
              <a:rect r="r" b="b" t="t" l="l"/>
              <a:pathLst>
                <a:path h="530714" w="433263">
                  <a:moveTo>
                    <a:pt x="216632" y="0"/>
                  </a:moveTo>
                  <a:lnTo>
                    <a:pt x="216632" y="0"/>
                  </a:lnTo>
                  <a:cubicBezTo>
                    <a:pt x="274086" y="0"/>
                    <a:pt x="329187" y="22824"/>
                    <a:pt x="369813" y="63450"/>
                  </a:cubicBezTo>
                  <a:cubicBezTo>
                    <a:pt x="410440" y="104076"/>
                    <a:pt x="433263" y="159177"/>
                    <a:pt x="433263" y="216632"/>
                  </a:cubicBezTo>
                  <a:lnTo>
                    <a:pt x="433263" y="314082"/>
                  </a:lnTo>
                  <a:cubicBezTo>
                    <a:pt x="433263" y="433724"/>
                    <a:pt x="336274" y="530714"/>
                    <a:pt x="216632" y="530714"/>
                  </a:cubicBezTo>
                  <a:lnTo>
                    <a:pt x="216632" y="530714"/>
                  </a:lnTo>
                  <a:cubicBezTo>
                    <a:pt x="96989" y="530714"/>
                    <a:pt x="0" y="433724"/>
                    <a:pt x="0" y="314082"/>
                  </a:cubicBezTo>
                  <a:lnTo>
                    <a:pt x="0" y="216632"/>
                  </a:lnTo>
                  <a:cubicBezTo>
                    <a:pt x="0" y="96989"/>
                    <a:pt x="96989" y="0"/>
                    <a:pt x="216632" y="0"/>
                  </a:cubicBezTo>
                  <a:close/>
                </a:path>
              </a:pathLst>
            </a:custGeom>
            <a:solidFill>
              <a:srgbClr val="003897"/>
            </a:solidFill>
          </p:spPr>
        </p:sp>
        <p:sp>
          <p:nvSpPr>
            <p:cNvPr name="TextBox 14" id="14"/>
            <p:cNvSpPr txBox="true"/>
            <p:nvPr/>
          </p:nvSpPr>
          <p:spPr>
            <a:xfrm>
              <a:off x="0" y="-38100"/>
              <a:ext cx="433263" cy="568814"/>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sampling</a:t>
              </a:r>
            </a:p>
          </p:txBody>
        </p:sp>
      </p:grpSp>
      <p:grpSp>
        <p:nvGrpSpPr>
          <p:cNvPr name="Group 15" id="15"/>
          <p:cNvGrpSpPr/>
          <p:nvPr/>
        </p:nvGrpSpPr>
        <p:grpSpPr>
          <a:xfrm rot="0">
            <a:off x="8432223" y="2727084"/>
            <a:ext cx="3086100" cy="1543050"/>
            <a:chOff x="0" y="0"/>
            <a:chExt cx="812800" cy="406400"/>
          </a:xfrm>
        </p:grpSpPr>
        <p:sp>
          <p:nvSpPr>
            <p:cNvPr name="Freeform 16" id="16"/>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3897"/>
            </a:solidFill>
          </p:spPr>
        </p:sp>
        <p:sp>
          <p:nvSpPr>
            <p:cNvPr name="TextBox 17" id="17"/>
            <p:cNvSpPr txBox="true"/>
            <p:nvPr/>
          </p:nvSpPr>
          <p:spPr>
            <a:xfrm>
              <a:off x="0" y="-38100"/>
              <a:ext cx="812800" cy="4445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Testing samples</a:t>
              </a:r>
            </a:p>
          </p:txBody>
        </p:sp>
      </p:grpSp>
      <p:sp>
        <p:nvSpPr>
          <p:cNvPr name="AutoShape 18" id="18"/>
          <p:cNvSpPr/>
          <p:nvPr/>
        </p:nvSpPr>
        <p:spPr>
          <a:xfrm flipH="true" flipV="true">
            <a:off x="7441013" y="3498609"/>
            <a:ext cx="19050" cy="1949136"/>
          </a:xfrm>
          <a:prstGeom prst="line">
            <a:avLst/>
          </a:prstGeom>
          <a:ln cap="flat" w="38100">
            <a:solidFill>
              <a:srgbClr val="C2B3CF"/>
            </a:solidFill>
            <a:prstDash val="sysDot"/>
            <a:headEnd type="none" len="sm" w="sm"/>
            <a:tailEnd type="none" len="sm" w="sm"/>
          </a:ln>
        </p:spPr>
      </p:sp>
      <p:grpSp>
        <p:nvGrpSpPr>
          <p:cNvPr name="Group 19" id="19"/>
          <p:cNvGrpSpPr/>
          <p:nvPr/>
        </p:nvGrpSpPr>
        <p:grpSpPr>
          <a:xfrm rot="0">
            <a:off x="8671214" y="5647194"/>
            <a:ext cx="3086100" cy="1543050"/>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003897"/>
            </a:solidFill>
          </p:spPr>
        </p:sp>
        <p:sp>
          <p:nvSpPr>
            <p:cNvPr name="TextBox 21" id="21"/>
            <p:cNvSpPr txBox="true"/>
            <p:nvPr/>
          </p:nvSpPr>
          <p:spPr>
            <a:xfrm>
              <a:off x="0" y="-38100"/>
              <a:ext cx="698500" cy="4445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machine Learning models instances</a:t>
              </a:r>
            </a:p>
          </p:txBody>
        </p:sp>
      </p:grpSp>
      <p:grpSp>
        <p:nvGrpSpPr>
          <p:cNvPr name="Group 22" id="22"/>
          <p:cNvGrpSpPr/>
          <p:nvPr/>
        </p:nvGrpSpPr>
        <p:grpSpPr>
          <a:xfrm rot="0">
            <a:off x="8910205" y="8567305"/>
            <a:ext cx="2608118" cy="1381991"/>
            <a:chOff x="0" y="0"/>
            <a:chExt cx="686912" cy="363981"/>
          </a:xfrm>
        </p:grpSpPr>
        <p:sp>
          <p:nvSpPr>
            <p:cNvPr name="Freeform 23" id="23"/>
            <p:cNvSpPr/>
            <p:nvPr/>
          </p:nvSpPr>
          <p:spPr>
            <a:xfrm flipH="false" flipV="false" rot="0">
              <a:off x="0" y="0"/>
              <a:ext cx="686912" cy="363981"/>
            </a:xfrm>
            <a:custGeom>
              <a:avLst/>
              <a:gdLst/>
              <a:ahLst/>
              <a:cxnLst/>
              <a:rect r="r" b="b" t="t" l="l"/>
              <a:pathLst>
                <a:path h="363981" w="686912">
                  <a:moveTo>
                    <a:pt x="151388" y="0"/>
                  </a:moveTo>
                  <a:lnTo>
                    <a:pt x="535524" y="0"/>
                  </a:lnTo>
                  <a:cubicBezTo>
                    <a:pt x="619133" y="0"/>
                    <a:pt x="686912" y="67779"/>
                    <a:pt x="686912" y="151388"/>
                  </a:cubicBezTo>
                  <a:lnTo>
                    <a:pt x="686912" y="212593"/>
                  </a:lnTo>
                  <a:cubicBezTo>
                    <a:pt x="686912" y="296202"/>
                    <a:pt x="619133" y="363981"/>
                    <a:pt x="535524" y="363981"/>
                  </a:cubicBezTo>
                  <a:lnTo>
                    <a:pt x="151388" y="363981"/>
                  </a:lnTo>
                  <a:cubicBezTo>
                    <a:pt x="67779" y="363981"/>
                    <a:pt x="0" y="296202"/>
                    <a:pt x="0" y="212593"/>
                  </a:cubicBezTo>
                  <a:lnTo>
                    <a:pt x="0" y="151388"/>
                  </a:lnTo>
                  <a:cubicBezTo>
                    <a:pt x="0" y="67779"/>
                    <a:pt x="67779" y="0"/>
                    <a:pt x="151388" y="0"/>
                  </a:cubicBezTo>
                  <a:close/>
                </a:path>
              </a:pathLst>
            </a:custGeom>
            <a:solidFill>
              <a:srgbClr val="003897"/>
            </a:solidFill>
          </p:spPr>
        </p:sp>
        <p:sp>
          <p:nvSpPr>
            <p:cNvPr name="TextBox 24" id="24"/>
            <p:cNvSpPr txBox="true"/>
            <p:nvPr/>
          </p:nvSpPr>
          <p:spPr>
            <a:xfrm>
              <a:off x="0" y="-38100"/>
              <a:ext cx="686912" cy="402081"/>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Training samples</a:t>
              </a:r>
            </a:p>
          </p:txBody>
        </p:sp>
      </p:grpSp>
      <p:sp>
        <p:nvSpPr>
          <p:cNvPr name="AutoShape 25" id="25"/>
          <p:cNvSpPr/>
          <p:nvPr/>
        </p:nvSpPr>
        <p:spPr>
          <a:xfrm>
            <a:off x="7460063" y="7462798"/>
            <a:ext cx="0" cy="1795502"/>
          </a:xfrm>
          <a:prstGeom prst="line">
            <a:avLst/>
          </a:prstGeom>
          <a:ln cap="flat" w="38100">
            <a:solidFill>
              <a:srgbClr val="C2B3CF"/>
            </a:solidFill>
            <a:prstDash val="sysDot"/>
            <a:headEnd type="none" len="sm" w="sm"/>
            <a:tailEnd type="none" len="sm" w="sm"/>
          </a:ln>
        </p:spPr>
      </p:sp>
      <p:sp>
        <p:nvSpPr>
          <p:cNvPr name="AutoShape 26" id="26"/>
          <p:cNvSpPr/>
          <p:nvPr/>
        </p:nvSpPr>
        <p:spPr>
          <a:xfrm flipV="true">
            <a:off x="7441013" y="9239250"/>
            <a:ext cx="1469192" cy="19050"/>
          </a:xfrm>
          <a:prstGeom prst="line">
            <a:avLst/>
          </a:prstGeom>
          <a:ln cap="flat" w="38100">
            <a:solidFill>
              <a:srgbClr val="C2B3CF"/>
            </a:solidFill>
            <a:prstDash val="sysDot"/>
            <a:headEnd type="none" len="sm" w="sm"/>
            <a:tailEnd type="arrow" len="sm" w="med"/>
          </a:ln>
        </p:spPr>
      </p:sp>
      <p:sp>
        <p:nvSpPr>
          <p:cNvPr name="AutoShape 27" id="27"/>
          <p:cNvSpPr/>
          <p:nvPr/>
        </p:nvSpPr>
        <p:spPr>
          <a:xfrm flipV="true">
            <a:off x="10214264" y="7190244"/>
            <a:ext cx="0" cy="1377060"/>
          </a:xfrm>
          <a:prstGeom prst="line">
            <a:avLst/>
          </a:prstGeom>
          <a:ln cap="flat" w="38100">
            <a:solidFill>
              <a:srgbClr val="C2B3CF"/>
            </a:solidFill>
            <a:prstDash val="sysDot"/>
            <a:headEnd type="none" len="sm" w="sm"/>
            <a:tailEnd type="arrow" len="sm" w="med"/>
          </a:ln>
        </p:spPr>
      </p:sp>
      <p:grpSp>
        <p:nvGrpSpPr>
          <p:cNvPr name="Group 28" id="28"/>
          <p:cNvGrpSpPr/>
          <p:nvPr/>
        </p:nvGrpSpPr>
        <p:grpSpPr>
          <a:xfrm rot="0">
            <a:off x="12344417" y="5447745"/>
            <a:ext cx="2462645" cy="1943100"/>
            <a:chOff x="0" y="0"/>
            <a:chExt cx="648598" cy="511763"/>
          </a:xfrm>
        </p:grpSpPr>
        <p:sp>
          <p:nvSpPr>
            <p:cNvPr name="Freeform 29" id="29"/>
            <p:cNvSpPr/>
            <p:nvPr/>
          </p:nvSpPr>
          <p:spPr>
            <a:xfrm flipH="false" flipV="false" rot="0">
              <a:off x="0" y="0"/>
              <a:ext cx="648598" cy="511763"/>
            </a:xfrm>
            <a:custGeom>
              <a:avLst/>
              <a:gdLst/>
              <a:ahLst/>
              <a:cxnLst/>
              <a:rect r="r" b="b" t="t" l="l"/>
              <a:pathLst>
                <a:path h="511763" w="648598">
                  <a:moveTo>
                    <a:pt x="324299" y="0"/>
                  </a:moveTo>
                  <a:cubicBezTo>
                    <a:pt x="145194" y="0"/>
                    <a:pt x="0" y="114562"/>
                    <a:pt x="0" y="255881"/>
                  </a:cubicBezTo>
                  <a:cubicBezTo>
                    <a:pt x="0" y="397201"/>
                    <a:pt x="145194" y="511763"/>
                    <a:pt x="324299" y="511763"/>
                  </a:cubicBezTo>
                  <a:cubicBezTo>
                    <a:pt x="503404" y="511763"/>
                    <a:pt x="648598" y="397201"/>
                    <a:pt x="648598" y="255881"/>
                  </a:cubicBezTo>
                  <a:cubicBezTo>
                    <a:pt x="648598" y="114562"/>
                    <a:pt x="503404" y="0"/>
                    <a:pt x="324299" y="0"/>
                  </a:cubicBezTo>
                  <a:close/>
                </a:path>
              </a:pathLst>
            </a:custGeom>
            <a:solidFill>
              <a:srgbClr val="003897"/>
            </a:solidFill>
          </p:spPr>
        </p:sp>
        <p:sp>
          <p:nvSpPr>
            <p:cNvPr name="TextBox 30" id="30"/>
            <p:cNvSpPr txBox="true"/>
            <p:nvPr/>
          </p:nvSpPr>
          <p:spPr>
            <a:xfrm>
              <a:off x="60806" y="9878"/>
              <a:ext cx="526986" cy="453907"/>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Trained Model</a:t>
              </a:r>
            </a:p>
          </p:txBody>
        </p:sp>
      </p:grpSp>
      <p:sp>
        <p:nvSpPr>
          <p:cNvPr name="AutoShape 31" id="31"/>
          <p:cNvSpPr/>
          <p:nvPr/>
        </p:nvSpPr>
        <p:spPr>
          <a:xfrm>
            <a:off x="11518323" y="3517659"/>
            <a:ext cx="2057417" cy="0"/>
          </a:xfrm>
          <a:prstGeom prst="line">
            <a:avLst/>
          </a:prstGeom>
          <a:ln cap="flat" w="38100">
            <a:solidFill>
              <a:srgbClr val="C2B3CF"/>
            </a:solidFill>
            <a:prstDash val="sysDot"/>
            <a:headEnd type="none" len="sm" w="sm"/>
            <a:tailEnd type="none" len="sm" w="sm"/>
          </a:ln>
        </p:spPr>
      </p:sp>
      <p:sp>
        <p:nvSpPr>
          <p:cNvPr name="AutoShape 32" id="32"/>
          <p:cNvSpPr/>
          <p:nvPr/>
        </p:nvSpPr>
        <p:spPr>
          <a:xfrm>
            <a:off x="13575740" y="3517659"/>
            <a:ext cx="0" cy="1930086"/>
          </a:xfrm>
          <a:prstGeom prst="line">
            <a:avLst/>
          </a:prstGeom>
          <a:ln cap="flat" w="38100">
            <a:solidFill>
              <a:srgbClr val="C2B3CF"/>
            </a:solidFill>
            <a:prstDash val="sysDot"/>
            <a:headEnd type="none" len="sm" w="sm"/>
            <a:tailEnd type="arrow" len="sm" w="med"/>
          </a:ln>
        </p:spPr>
      </p:sp>
      <p:sp>
        <p:nvSpPr>
          <p:cNvPr name="AutoShape 33" id="33"/>
          <p:cNvSpPr/>
          <p:nvPr/>
        </p:nvSpPr>
        <p:spPr>
          <a:xfrm>
            <a:off x="11518323" y="9258300"/>
            <a:ext cx="2057417" cy="0"/>
          </a:xfrm>
          <a:prstGeom prst="line">
            <a:avLst/>
          </a:prstGeom>
          <a:ln cap="flat" w="38100">
            <a:solidFill>
              <a:srgbClr val="C2B3CF"/>
            </a:solidFill>
            <a:prstDash val="sysDot"/>
            <a:headEnd type="none" len="sm" w="sm"/>
            <a:tailEnd type="none" len="sm" w="sm"/>
          </a:ln>
        </p:spPr>
      </p:sp>
      <p:sp>
        <p:nvSpPr>
          <p:cNvPr name="AutoShape 34" id="34"/>
          <p:cNvSpPr/>
          <p:nvPr/>
        </p:nvSpPr>
        <p:spPr>
          <a:xfrm flipV="true">
            <a:off x="13575740" y="7390845"/>
            <a:ext cx="0" cy="1867455"/>
          </a:xfrm>
          <a:prstGeom prst="line">
            <a:avLst/>
          </a:prstGeom>
          <a:ln cap="flat" w="38100">
            <a:solidFill>
              <a:srgbClr val="C2B3CF"/>
            </a:solidFill>
            <a:prstDash val="sysDot"/>
            <a:headEnd type="none" len="sm" w="sm"/>
            <a:tailEnd type="arrow" len="sm" w="med"/>
          </a:ln>
        </p:spPr>
      </p:sp>
      <p:grpSp>
        <p:nvGrpSpPr>
          <p:cNvPr name="Group 35" id="35"/>
          <p:cNvGrpSpPr/>
          <p:nvPr/>
        </p:nvGrpSpPr>
        <p:grpSpPr>
          <a:xfrm rot="0">
            <a:off x="15394166" y="5647770"/>
            <a:ext cx="2893834" cy="1543050"/>
            <a:chOff x="0" y="0"/>
            <a:chExt cx="762162" cy="406400"/>
          </a:xfrm>
        </p:grpSpPr>
        <p:sp>
          <p:nvSpPr>
            <p:cNvPr name="Freeform 36" id="36"/>
            <p:cNvSpPr/>
            <p:nvPr/>
          </p:nvSpPr>
          <p:spPr>
            <a:xfrm flipH="false" flipV="false" rot="0">
              <a:off x="0" y="0"/>
              <a:ext cx="762162" cy="406400"/>
            </a:xfrm>
            <a:custGeom>
              <a:avLst/>
              <a:gdLst/>
              <a:ahLst/>
              <a:cxnLst/>
              <a:rect r="r" b="b" t="t" l="l"/>
              <a:pathLst>
                <a:path h="406400" w="762162">
                  <a:moveTo>
                    <a:pt x="558962" y="0"/>
                  </a:moveTo>
                  <a:lnTo>
                    <a:pt x="203200" y="0"/>
                  </a:lnTo>
                  <a:lnTo>
                    <a:pt x="0" y="203200"/>
                  </a:lnTo>
                  <a:lnTo>
                    <a:pt x="203200" y="406400"/>
                  </a:lnTo>
                  <a:lnTo>
                    <a:pt x="558962" y="406400"/>
                  </a:lnTo>
                  <a:lnTo>
                    <a:pt x="762162" y="203200"/>
                  </a:lnTo>
                  <a:lnTo>
                    <a:pt x="558962" y="0"/>
                  </a:lnTo>
                  <a:close/>
                </a:path>
              </a:pathLst>
            </a:custGeom>
            <a:solidFill>
              <a:srgbClr val="003897"/>
            </a:solidFill>
          </p:spPr>
        </p:sp>
        <p:sp>
          <p:nvSpPr>
            <p:cNvPr name="TextBox 37" id="37"/>
            <p:cNvSpPr txBox="true"/>
            <p:nvPr/>
          </p:nvSpPr>
          <p:spPr>
            <a:xfrm>
              <a:off x="152400" y="-38100"/>
              <a:ext cx="457362" cy="4445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Analysis and comparison of results obtained</a:t>
              </a:r>
            </a:p>
          </p:txBody>
        </p:sp>
      </p:grpSp>
      <p:sp>
        <p:nvSpPr>
          <p:cNvPr name="TextBox 38" id="38"/>
          <p:cNvSpPr txBox="true"/>
          <p:nvPr/>
        </p:nvSpPr>
        <p:spPr>
          <a:xfrm rot="0">
            <a:off x="793707" y="6307982"/>
            <a:ext cx="908566"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Dataset</a:t>
            </a:r>
          </a:p>
        </p:txBody>
      </p:sp>
      <p:sp>
        <p:nvSpPr>
          <p:cNvPr name="AutoShape 39" id="39"/>
          <p:cNvSpPr/>
          <p:nvPr/>
        </p:nvSpPr>
        <p:spPr>
          <a:xfrm>
            <a:off x="14807062" y="6419295"/>
            <a:ext cx="587103" cy="0"/>
          </a:xfrm>
          <a:prstGeom prst="line">
            <a:avLst/>
          </a:prstGeom>
          <a:ln cap="flat" w="38100">
            <a:solidFill>
              <a:srgbClr val="C2B3CF"/>
            </a:solidFill>
            <a:prstDash val="sysDot"/>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DDCA"/>
        </a:solidFill>
      </p:bgPr>
    </p:bg>
    <p:spTree>
      <p:nvGrpSpPr>
        <p:cNvPr id="1" name=""/>
        <p:cNvGrpSpPr/>
        <p:nvPr/>
      </p:nvGrpSpPr>
      <p:grpSpPr>
        <a:xfrm>
          <a:off x="0" y="0"/>
          <a:ext cx="0" cy="0"/>
          <a:chOff x="0" y="0"/>
          <a:chExt cx="0" cy="0"/>
        </a:xfrm>
      </p:grpSpPr>
      <p:sp>
        <p:nvSpPr>
          <p:cNvPr name="Freeform 2" id="2"/>
          <p:cNvSpPr/>
          <p:nvPr/>
        </p:nvSpPr>
        <p:spPr>
          <a:xfrm flipH="false" flipV="false" rot="-2621754">
            <a:off x="-639682" y="6309629"/>
            <a:ext cx="4127153" cy="4892099"/>
          </a:xfrm>
          <a:custGeom>
            <a:avLst/>
            <a:gdLst/>
            <a:ahLst/>
            <a:cxnLst/>
            <a:rect r="r" b="b" t="t" l="l"/>
            <a:pathLst>
              <a:path h="4892099" w="4127153">
                <a:moveTo>
                  <a:pt x="0" y="0"/>
                </a:moveTo>
                <a:lnTo>
                  <a:pt x="4127153" y="0"/>
                </a:lnTo>
                <a:lnTo>
                  <a:pt x="4127153" y="4892100"/>
                </a:lnTo>
                <a:lnTo>
                  <a:pt x="0" y="4892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94688">
            <a:off x="16694244" y="-454257"/>
            <a:ext cx="2334214" cy="4114800"/>
          </a:xfrm>
          <a:custGeom>
            <a:avLst/>
            <a:gdLst/>
            <a:ahLst/>
            <a:cxnLst/>
            <a:rect r="r" b="b" t="t" l="l"/>
            <a:pathLst>
              <a:path h="4114800" w="2334214">
                <a:moveTo>
                  <a:pt x="0" y="0"/>
                </a:moveTo>
                <a:lnTo>
                  <a:pt x="2334214" y="0"/>
                </a:lnTo>
                <a:lnTo>
                  <a:pt x="23342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04906" y="-214470"/>
            <a:ext cx="3657600" cy="1882001"/>
          </a:xfrm>
          <a:custGeom>
            <a:avLst/>
            <a:gdLst/>
            <a:ahLst/>
            <a:cxnLst/>
            <a:rect r="r" b="b" t="t" l="l"/>
            <a:pathLst>
              <a:path h="1882001" w="3657600">
                <a:moveTo>
                  <a:pt x="0" y="0"/>
                </a:moveTo>
                <a:lnTo>
                  <a:pt x="3657600" y="0"/>
                </a:lnTo>
                <a:lnTo>
                  <a:pt x="3657600" y="1882001"/>
                </a:lnTo>
                <a:lnTo>
                  <a:pt x="0" y="1882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430500" y="8541646"/>
            <a:ext cx="3657600" cy="1882001"/>
          </a:xfrm>
          <a:custGeom>
            <a:avLst/>
            <a:gdLst/>
            <a:ahLst/>
            <a:cxnLst/>
            <a:rect r="r" b="b" t="t" l="l"/>
            <a:pathLst>
              <a:path h="1882001" w="3657600">
                <a:moveTo>
                  <a:pt x="0" y="0"/>
                </a:moveTo>
                <a:lnTo>
                  <a:pt x="3657600" y="0"/>
                </a:lnTo>
                <a:lnTo>
                  <a:pt x="3657600" y="1882001"/>
                </a:lnTo>
                <a:lnTo>
                  <a:pt x="0" y="1882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309844" y="1204543"/>
            <a:ext cx="12850872" cy="878351"/>
          </a:xfrm>
          <a:prstGeom prst="rect">
            <a:avLst/>
          </a:prstGeom>
        </p:spPr>
        <p:txBody>
          <a:bodyPr anchor="t" rtlCol="false" tIns="0" lIns="0" bIns="0" rIns="0">
            <a:spAutoFit/>
          </a:bodyPr>
          <a:lstStyle/>
          <a:p>
            <a:pPr algn="l">
              <a:lnSpc>
                <a:spcPts val="5800"/>
              </a:lnSpc>
            </a:pPr>
            <a:r>
              <a:rPr lang="en-US" sz="5472">
                <a:solidFill>
                  <a:srgbClr val="9B6543"/>
                </a:solidFill>
                <a:latin typeface="Absolutely Sharp "/>
                <a:ea typeface="Absolutely Sharp "/>
                <a:cs typeface="Absolutely Sharp "/>
                <a:sym typeface="Absolutely Sharp "/>
              </a:rPr>
              <a:t>MODEL AND APPROACH:</a:t>
            </a:r>
          </a:p>
        </p:txBody>
      </p:sp>
      <p:sp>
        <p:nvSpPr>
          <p:cNvPr name="TextBox 7" id="7"/>
          <p:cNvSpPr txBox="true"/>
          <p:nvPr/>
        </p:nvSpPr>
        <p:spPr>
          <a:xfrm rot="0">
            <a:off x="3508599" y="2585922"/>
            <a:ext cx="2194203" cy="580391"/>
          </a:xfrm>
          <a:prstGeom prst="rect">
            <a:avLst/>
          </a:prstGeom>
        </p:spPr>
        <p:txBody>
          <a:bodyPr anchor="t" rtlCol="false" tIns="0" lIns="0" bIns="0" rIns="0">
            <a:spAutoFit/>
          </a:bodyPr>
          <a:lstStyle/>
          <a:p>
            <a:pPr algn="ctr">
              <a:lnSpc>
                <a:spcPts val="4759"/>
              </a:lnSpc>
              <a:spcBef>
                <a:spcPct val="0"/>
              </a:spcBef>
            </a:pPr>
            <a:r>
              <a:rPr lang="en-US" b="true" sz="3399">
                <a:solidFill>
                  <a:srgbClr val="9B6543"/>
                </a:solidFill>
                <a:latin typeface="Comic Sans Bold"/>
                <a:ea typeface="Comic Sans Bold"/>
                <a:cs typeface="Comic Sans Bold"/>
                <a:sym typeface="Comic Sans Bold"/>
              </a:rPr>
              <a:t>Algorithm:</a:t>
            </a:r>
          </a:p>
        </p:txBody>
      </p:sp>
      <p:sp>
        <p:nvSpPr>
          <p:cNvPr name="TextBox 8" id="8"/>
          <p:cNvSpPr txBox="true"/>
          <p:nvPr/>
        </p:nvSpPr>
        <p:spPr>
          <a:xfrm rot="0">
            <a:off x="5376576" y="3244953"/>
            <a:ext cx="4915019" cy="563881"/>
          </a:xfrm>
          <a:prstGeom prst="rect">
            <a:avLst/>
          </a:prstGeom>
        </p:spPr>
        <p:txBody>
          <a:bodyPr anchor="t" rtlCol="false" tIns="0" lIns="0" bIns="0" rIns="0">
            <a:spAutoFit/>
          </a:bodyPr>
          <a:lstStyle/>
          <a:p>
            <a:pPr algn="ctr">
              <a:lnSpc>
                <a:spcPts val="4619"/>
              </a:lnSpc>
              <a:spcBef>
                <a:spcPct val="0"/>
              </a:spcBef>
            </a:pPr>
            <a:r>
              <a:rPr lang="en-US" sz="3299">
                <a:solidFill>
                  <a:srgbClr val="9B6543"/>
                </a:solidFill>
                <a:latin typeface="Comic Sans"/>
                <a:ea typeface="Comic Sans"/>
                <a:cs typeface="Comic Sans"/>
                <a:sym typeface="Comic Sans"/>
              </a:rPr>
              <a:t>Random Forest Classifier</a:t>
            </a:r>
          </a:p>
        </p:txBody>
      </p:sp>
      <p:sp>
        <p:nvSpPr>
          <p:cNvPr name="TextBox 9" id="9"/>
          <p:cNvSpPr txBox="true"/>
          <p:nvPr/>
        </p:nvSpPr>
        <p:spPr>
          <a:xfrm rot="0">
            <a:off x="6598227" y="3916049"/>
            <a:ext cx="10661073" cy="1934845"/>
          </a:xfrm>
          <a:prstGeom prst="rect">
            <a:avLst/>
          </a:prstGeom>
        </p:spPr>
        <p:txBody>
          <a:bodyPr anchor="t" rtlCol="false" tIns="0" lIns="0" bIns="0" rIns="0">
            <a:spAutoFit/>
          </a:bodyPr>
          <a:lstStyle/>
          <a:p>
            <a:pPr algn="just">
              <a:lnSpc>
                <a:spcPts val="3079"/>
              </a:lnSpc>
              <a:spcBef>
                <a:spcPct val="0"/>
              </a:spcBef>
            </a:pPr>
            <a:r>
              <a:rPr lang="en-US" sz="2199">
                <a:solidFill>
                  <a:srgbClr val="9B6543"/>
                </a:solidFill>
                <a:latin typeface="Comic Sans"/>
                <a:ea typeface="Comic Sans"/>
                <a:cs typeface="Comic Sans"/>
                <a:sym typeface="Comic Sans"/>
              </a:rPr>
              <a:t>One effective and popular machine learning approach for identifying fraudulent transactions is the Random Forest Classifier. Its capacity to handle big datasets, control unbalanced data, and identify intricate patterns in transactional behaviour makes it especially useful in this field. This is a thorough rundown of its application in transaction fraud detection.</a:t>
            </a:r>
          </a:p>
        </p:txBody>
      </p:sp>
      <p:sp>
        <p:nvSpPr>
          <p:cNvPr name="TextBox 10" id="10"/>
          <p:cNvSpPr txBox="true"/>
          <p:nvPr/>
        </p:nvSpPr>
        <p:spPr>
          <a:xfrm rot="0">
            <a:off x="2675410" y="6197257"/>
            <a:ext cx="7845634"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9B6543"/>
                </a:solidFill>
                <a:latin typeface="Comic Sans Bold"/>
                <a:ea typeface="Comic Sans Bold"/>
                <a:cs typeface="Comic Sans Bold"/>
                <a:sym typeface="Comic Sans Bold"/>
              </a:rPr>
              <a:t>Why Random Forest for Fraud Detection?</a:t>
            </a:r>
          </a:p>
        </p:txBody>
      </p:sp>
      <p:sp>
        <p:nvSpPr>
          <p:cNvPr name="TextBox 11" id="11"/>
          <p:cNvSpPr txBox="true"/>
          <p:nvPr/>
        </p:nvSpPr>
        <p:spPr>
          <a:xfrm rot="0">
            <a:off x="6790395" y="6952908"/>
            <a:ext cx="5138369" cy="412750"/>
          </a:xfrm>
          <a:prstGeom prst="rect">
            <a:avLst/>
          </a:prstGeom>
        </p:spPr>
        <p:txBody>
          <a:bodyPr anchor="t" rtlCol="false" tIns="0" lIns="0" bIns="0" rIns="0">
            <a:spAutoFit/>
          </a:bodyPr>
          <a:lstStyle/>
          <a:p>
            <a:pPr algn="ctr">
              <a:lnSpc>
                <a:spcPts val="3499"/>
              </a:lnSpc>
              <a:spcBef>
                <a:spcPct val="0"/>
              </a:spcBef>
            </a:pPr>
            <a:r>
              <a:rPr lang="en-US" sz="2499">
                <a:solidFill>
                  <a:srgbClr val="9B6543"/>
                </a:solidFill>
                <a:latin typeface="Comic Sans"/>
                <a:ea typeface="Comic Sans"/>
                <a:cs typeface="Comic Sans"/>
                <a:sym typeface="Comic Sans"/>
              </a:rPr>
              <a:t>• Handles Imbalanced Data</a:t>
            </a:r>
          </a:p>
        </p:txBody>
      </p:sp>
      <p:sp>
        <p:nvSpPr>
          <p:cNvPr name="TextBox 12" id="12"/>
          <p:cNvSpPr txBox="true"/>
          <p:nvPr/>
        </p:nvSpPr>
        <p:spPr>
          <a:xfrm rot="0">
            <a:off x="6790395" y="7441858"/>
            <a:ext cx="3212030" cy="412750"/>
          </a:xfrm>
          <a:prstGeom prst="rect">
            <a:avLst/>
          </a:prstGeom>
        </p:spPr>
        <p:txBody>
          <a:bodyPr anchor="t" rtlCol="false" tIns="0" lIns="0" bIns="0" rIns="0">
            <a:spAutoFit/>
          </a:bodyPr>
          <a:lstStyle/>
          <a:p>
            <a:pPr algn="ctr">
              <a:lnSpc>
                <a:spcPts val="3499"/>
              </a:lnSpc>
              <a:spcBef>
                <a:spcPct val="0"/>
              </a:spcBef>
            </a:pPr>
            <a:r>
              <a:rPr lang="en-US" sz="2499">
                <a:solidFill>
                  <a:srgbClr val="9B6543"/>
                </a:solidFill>
                <a:latin typeface="Comic Sans"/>
                <a:ea typeface="Comic Sans"/>
                <a:cs typeface="Comic Sans"/>
                <a:sym typeface="Comic Sans"/>
              </a:rPr>
              <a:t>•  Robustness</a:t>
            </a:r>
          </a:p>
        </p:txBody>
      </p:sp>
      <p:sp>
        <p:nvSpPr>
          <p:cNvPr name="TextBox 13" id="13"/>
          <p:cNvSpPr txBox="true"/>
          <p:nvPr/>
        </p:nvSpPr>
        <p:spPr>
          <a:xfrm rot="0">
            <a:off x="7302963" y="7987959"/>
            <a:ext cx="3207306" cy="412750"/>
          </a:xfrm>
          <a:prstGeom prst="rect">
            <a:avLst/>
          </a:prstGeom>
        </p:spPr>
        <p:txBody>
          <a:bodyPr anchor="t" rtlCol="false" tIns="0" lIns="0" bIns="0" rIns="0">
            <a:spAutoFit/>
          </a:bodyPr>
          <a:lstStyle/>
          <a:p>
            <a:pPr algn="ctr">
              <a:lnSpc>
                <a:spcPts val="3499"/>
              </a:lnSpc>
              <a:spcBef>
                <a:spcPct val="0"/>
              </a:spcBef>
            </a:pPr>
            <a:r>
              <a:rPr lang="en-US" sz="2499">
                <a:solidFill>
                  <a:srgbClr val="9B6543"/>
                </a:solidFill>
                <a:latin typeface="Comic Sans"/>
                <a:ea typeface="Comic Sans"/>
                <a:cs typeface="Comic Sans"/>
                <a:sym typeface="Comic Sans"/>
              </a:rPr>
              <a:t>• Feature Importance</a:t>
            </a:r>
          </a:p>
        </p:txBody>
      </p:sp>
      <p:sp>
        <p:nvSpPr>
          <p:cNvPr name="TextBox 14" id="14"/>
          <p:cNvSpPr txBox="true"/>
          <p:nvPr/>
        </p:nvSpPr>
        <p:spPr>
          <a:xfrm rot="0">
            <a:off x="7306449" y="8530254"/>
            <a:ext cx="1837551" cy="412750"/>
          </a:xfrm>
          <a:prstGeom prst="rect">
            <a:avLst/>
          </a:prstGeom>
        </p:spPr>
        <p:txBody>
          <a:bodyPr anchor="t" rtlCol="false" tIns="0" lIns="0" bIns="0" rIns="0">
            <a:spAutoFit/>
          </a:bodyPr>
          <a:lstStyle/>
          <a:p>
            <a:pPr algn="ctr">
              <a:lnSpc>
                <a:spcPts val="3499"/>
              </a:lnSpc>
              <a:spcBef>
                <a:spcPct val="0"/>
              </a:spcBef>
            </a:pPr>
            <a:r>
              <a:rPr lang="en-US" sz="2499">
                <a:solidFill>
                  <a:srgbClr val="9B6543"/>
                </a:solidFill>
                <a:latin typeface="Comic Sans"/>
                <a:ea typeface="Comic Sans"/>
                <a:cs typeface="Comic Sans"/>
                <a:sym typeface="Comic Sans"/>
              </a:rPr>
              <a:t>• Scalability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BC898"/>
        </a:solidFill>
      </p:bgPr>
    </p:bg>
    <p:spTree>
      <p:nvGrpSpPr>
        <p:cNvPr id="1" name=""/>
        <p:cNvGrpSpPr/>
        <p:nvPr/>
      </p:nvGrpSpPr>
      <p:grpSpPr>
        <a:xfrm>
          <a:off x="0" y="0"/>
          <a:ext cx="0" cy="0"/>
          <a:chOff x="0" y="0"/>
          <a:chExt cx="0" cy="0"/>
        </a:xfrm>
      </p:grpSpPr>
      <p:sp>
        <p:nvSpPr>
          <p:cNvPr name="Freeform 2" id="2"/>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38985" y="1440671"/>
            <a:ext cx="1849993" cy="811530"/>
          </a:xfrm>
          <a:prstGeom prst="rect">
            <a:avLst/>
          </a:prstGeom>
        </p:spPr>
        <p:txBody>
          <a:bodyPr anchor="t" rtlCol="false" tIns="0" lIns="0" bIns="0" rIns="0">
            <a:spAutoFit/>
          </a:bodyPr>
          <a:lstStyle/>
          <a:p>
            <a:pPr algn="ctr">
              <a:lnSpc>
                <a:spcPts val="6720"/>
              </a:lnSpc>
            </a:pPr>
            <a:r>
              <a:rPr lang="en-US" b="true" sz="4800">
                <a:solidFill>
                  <a:srgbClr val="9B6543"/>
                </a:solidFill>
                <a:latin typeface="Canva Sans Bold"/>
                <a:ea typeface="Canva Sans Bold"/>
                <a:cs typeface="Canva Sans Bold"/>
                <a:sym typeface="Canva Sans Bold"/>
              </a:rPr>
              <a:t>Steps:</a:t>
            </a:r>
          </a:p>
        </p:txBody>
      </p:sp>
      <p:sp>
        <p:nvSpPr>
          <p:cNvPr name="Freeform 5" id="5"/>
          <p:cNvSpPr/>
          <p:nvPr/>
        </p:nvSpPr>
        <p:spPr>
          <a:xfrm flipH="false" flipV="false" rot="-2621754">
            <a:off x="-639682" y="6309629"/>
            <a:ext cx="4127153" cy="4892099"/>
          </a:xfrm>
          <a:custGeom>
            <a:avLst/>
            <a:gdLst/>
            <a:ahLst/>
            <a:cxnLst/>
            <a:rect r="r" b="b" t="t" l="l"/>
            <a:pathLst>
              <a:path h="4892099" w="4127153">
                <a:moveTo>
                  <a:pt x="0" y="0"/>
                </a:moveTo>
                <a:lnTo>
                  <a:pt x="4127153" y="0"/>
                </a:lnTo>
                <a:lnTo>
                  <a:pt x="4127153" y="4892100"/>
                </a:lnTo>
                <a:lnTo>
                  <a:pt x="0" y="4892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01625" y="2559389"/>
            <a:ext cx="2292906" cy="521335"/>
          </a:xfrm>
          <a:prstGeom prst="rect">
            <a:avLst/>
          </a:prstGeom>
        </p:spPr>
        <p:txBody>
          <a:bodyPr anchor="t" rtlCol="false" tIns="0" lIns="0" bIns="0" rIns="0">
            <a:spAutoFit/>
          </a:bodyPr>
          <a:lstStyle/>
          <a:p>
            <a:pPr algn="ctr" marL="669291" indent="-334646" lvl="1">
              <a:lnSpc>
                <a:spcPts val="4340"/>
              </a:lnSpc>
              <a:buFont typeface="Arial"/>
              <a:buChar char="•"/>
            </a:pPr>
            <a:r>
              <a:rPr lang="en-US" sz="3100">
                <a:solidFill>
                  <a:srgbClr val="9B6543"/>
                </a:solidFill>
                <a:latin typeface="Canva Sans"/>
                <a:ea typeface="Canva Sans"/>
                <a:cs typeface="Canva Sans"/>
                <a:sym typeface="Canva Sans"/>
              </a:rPr>
              <a:t>Data Set</a:t>
            </a:r>
          </a:p>
        </p:txBody>
      </p:sp>
      <p:sp>
        <p:nvSpPr>
          <p:cNvPr name="TextBox 7" id="7"/>
          <p:cNvSpPr txBox="true"/>
          <p:nvPr/>
        </p:nvSpPr>
        <p:spPr>
          <a:xfrm rot="0">
            <a:off x="1966263" y="3014048"/>
            <a:ext cx="4656534" cy="563880"/>
          </a:xfrm>
          <a:prstGeom prst="rect">
            <a:avLst/>
          </a:prstGeom>
        </p:spPr>
        <p:txBody>
          <a:bodyPr anchor="t" rtlCol="false" tIns="0" lIns="0" bIns="0" rIns="0">
            <a:spAutoFit/>
          </a:bodyPr>
          <a:lstStyle/>
          <a:p>
            <a:pPr algn="ctr" marL="712470" indent="-356235" lvl="1">
              <a:lnSpc>
                <a:spcPts val="4620"/>
              </a:lnSpc>
              <a:buFont typeface="Arial"/>
              <a:buChar char="•"/>
            </a:pPr>
            <a:r>
              <a:rPr lang="en-US" sz="3300">
                <a:solidFill>
                  <a:srgbClr val="9B6543"/>
                </a:solidFill>
                <a:latin typeface="Canva Sans"/>
                <a:ea typeface="Canva Sans"/>
                <a:cs typeface="Canva Sans"/>
                <a:sym typeface="Canva Sans"/>
              </a:rPr>
              <a:t>Data Preprocessing</a:t>
            </a:r>
          </a:p>
        </p:txBody>
      </p:sp>
      <p:sp>
        <p:nvSpPr>
          <p:cNvPr name="TextBox 8" id="8"/>
          <p:cNvSpPr txBox="true"/>
          <p:nvPr/>
        </p:nvSpPr>
        <p:spPr>
          <a:xfrm rot="0">
            <a:off x="1966263" y="3583349"/>
            <a:ext cx="266033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9B6543"/>
                </a:solidFill>
                <a:latin typeface="Canva Sans"/>
                <a:ea typeface="Canva Sans"/>
                <a:cs typeface="Canva Sans"/>
                <a:sym typeface="Canva Sans"/>
              </a:rPr>
              <a:t>Sampling</a:t>
            </a:r>
          </a:p>
        </p:txBody>
      </p:sp>
      <p:sp>
        <p:nvSpPr>
          <p:cNvPr name="TextBox 9" id="9"/>
          <p:cNvSpPr txBox="true"/>
          <p:nvPr/>
        </p:nvSpPr>
        <p:spPr>
          <a:xfrm rot="0">
            <a:off x="3296429" y="4097064"/>
            <a:ext cx="3856672"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9B6543"/>
                </a:solidFill>
                <a:latin typeface="Canva Sans"/>
                <a:ea typeface="Canva Sans"/>
                <a:cs typeface="Canva Sans"/>
                <a:sym typeface="Canva Sans"/>
              </a:rPr>
              <a:t>Testing sample</a:t>
            </a:r>
          </a:p>
        </p:txBody>
      </p:sp>
      <p:sp>
        <p:nvSpPr>
          <p:cNvPr name="TextBox 10" id="10"/>
          <p:cNvSpPr txBox="true"/>
          <p:nvPr/>
        </p:nvSpPr>
        <p:spPr>
          <a:xfrm rot="0">
            <a:off x="3296429" y="4819967"/>
            <a:ext cx="4019788"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9B6543"/>
                </a:solidFill>
                <a:latin typeface="Canva Sans"/>
                <a:ea typeface="Canva Sans"/>
                <a:cs typeface="Canva Sans"/>
                <a:sym typeface="Canva Sans"/>
              </a:rPr>
              <a:t>Training sample</a:t>
            </a:r>
          </a:p>
        </p:txBody>
      </p:sp>
      <p:sp>
        <p:nvSpPr>
          <p:cNvPr name="TextBox 11" id="11"/>
          <p:cNvSpPr txBox="true"/>
          <p:nvPr/>
        </p:nvSpPr>
        <p:spPr>
          <a:xfrm rot="0">
            <a:off x="1966263" y="5713963"/>
            <a:ext cx="7805618"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9B6543"/>
                </a:solidFill>
                <a:latin typeface="Canva Sans"/>
                <a:ea typeface="Canva Sans"/>
                <a:cs typeface="Canva Sans"/>
                <a:sym typeface="Canva Sans"/>
              </a:rPr>
              <a:t>Machine learning model instances</a:t>
            </a:r>
          </a:p>
        </p:txBody>
      </p:sp>
      <p:sp>
        <p:nvSpPr>
          <p:cNvPr name="TextBox 12" id="12"/>
          <p:cNvSpPr txBox="true"/>
          <p:nvPr/>
        </p:nvSpPr>
        <p:spPr>
          <a:xfrm rot="0">
            <a:off x="1966263" y="6380078"/>
            <a:ext cx="3735705"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9B6543"/>
                </a:solidFill>
                <a:latin typeface="Canva Sans"/>
                <a:ea typeface="Canva Sans"/>
                <a:cs typeface="Canva Sans"/>
                <a:sym typeface="Canva Sans"/>
              </a:rPr>
              <a:t>Trained model</a:t>
            </a:r>
          </a:p>
        </p:txBody>
      </p:sp>
      <p:sp>
        <p:nvSpPr>
          <p:cNvPr name="TextBox 13" id="13"/>
          <p:cNvSpPr txBox="true"/>
          <p:nvPr/>
        </p:nvSpPr>
        <p:spPr>
          <a:xfrm rot="0">
            <a:off x="1966263" y="7112868"/>
            <a:ext cx="10063878"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9B6543"/>
                </a:solidFill>
                <a:latin typeface="Canva Sans"/>
                <a:ea typeface="Canva Sans"/>
                <a:cs typeface="Canva Sans"/>
                <a:sym typeface="Canva Sans"/>
              </a:rPr>
              <a:t>Analysis and comparison of results obtained</a:t>
            </a:r>
            <a:r>
              <a:rPr lang="en-US" sz="3399">
                <a:solidFill>
                  <a:srgbClr val="9B6543"/>
                </a:solidFill>
                <a:latin typeface="Canva Sans"/>
                <a:ea typeface="Canva Sans"/>
                <a:cs typeface="Canva Sans"/>
                <a:sym typeface="Canva San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275653" y="2049549"/>
            <a:ext cx="7467134" cy="7089566"/>
          </a:xfrm>
          <a:custGeom>
            <a:avLst/>
            <a:gdLst/>
            <a:ahLst/>
            <a:cxnLst/>
            <a:rect r="r" b="b" t="t" l="l"/>
            <a:pathLst>
              <a:path h="7089566" w="7467134">
                <a:moveTo>
                  <a:pt x="0" y="0"/>
                </a:moveTo>
                <a:lnTo>
                  <a:pt x="7467135" y="0"/>
                </a:lnTo>
                <a:lnTo>
                  <a:pt x="7467135" y="7089566"/>
                </a:lnTo>
                <a:lnTo>
                  <a:pt x="0" y="7089566"/>
                </a:lnTo>
                <a:lnTo>
                  <a:pt x="0" y="0"/>
                </a:lnTo>
                <a:close/>
              </a:path>
            </a:pathLst>
          </a:custGeom>
          <a:blipFill>
            <a:blip r:embed="rId5"/>
            <a:stretch>
              <a:fillRect l="0" t="0" r="-4437" b="0"/>
            </a:stretch>
          </a:blipFill>
        </p:spPr>
      </p:sp>
      <p:sp>
        <p:nvSpPr>
          <p:cNvPr name="Freeform 6" id="6"/>
          <p:cNvSpPr/>
          <p:nvPr/>
        </p:nvSpPr>
        <p:spPr>
          <a:xfrm flipH="false" flipV="false" rot="0">
            <a:off x="1499228" y="2049549"/>
            <a:ext cx="5868088" cy="7331761"/>
          </a:xfrm>
          <a:custGeom>
            <a:avLst/>
            <a:gdLst/>
            <a:ahLst/>
            <a:cxnLst/>
            <a:rect r="r" b="b" t="t" l="l"/>
            <a:pathLst>
              <a:path h="7331761" w="5868088">
                <a:moveTo>
                  <a:pt x="0" y="0"/>
                </a:moveTo>
                <a:lnTo>
                  <a:pt x="5868087" y="0"/>
                </a:lnTo>
                <a:lnTo>
                  <a:pt x="5868087" y="7331761"/>
                </a:lnTo>
                <a:lnTo>
                  <a:pt x="0" y="7331761"/>
                </a:lnTo>
                <a:lnTo>
                  <a:pt x="0" y="0"/>
                </a:lnTo>
                <a:close/>
              </a:path>
            </a:pathLst>
          </a:custGeom>
          <a:blipFill>
            <a:blip r:embed="rId6"/>
            <a:stretch>
              <a:fillRect l="0" t="0" r="-11850" b="0"/>
            </a:stretch>
          </a:blipFill>
        </p:spPr>
      </p:sp>
      <p:sp>
        <p:nvSpPr>
          <p:cNvPr name="TextBox 7" id="7"/>
          <p:cNvSpPr txBox="true"/>
          <p:nvPr/>
        </p:nvSpPr>
        <p:spPr>
          <a:xfrm rot="0">
            <a:off x="1836187" y="933450"/>
            <a:ext cx="222968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DAGLCOCn-Cc</dc:identifier>
  <dcterms:modified xsi:type="dcterms:W3CDTF">2011-08-01T06:04:30Z</dcterms:modified>
  <cp:revision>1</cp:revision>
  <dc:title>design</dc:title>
</cp:coreProperties>
</file>